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4" r:id="rId1"/>
    <p:sldMasterId id="2147483667" r:id="rId2"/>
    <p:sldMasterId id="2147483683" r:id="rId3"/>
  </p:sldMasterIdLst>
  <p:notesMasterIdLst>
    <p:notesMasterId r:id="rId72"/>
  </p:notesMasterIdLst>
  <p:handoutMasterIdLst>
    <p:handoutMasterId r:id="rId73"/>
  </p:handoutMasterIdLst>
  <p:sldIdLst>
    <p:sldId id="2691" r:id="rId4"/>
    <p:sldId id="2692" r:id="rId5"/>
    <p:sldId id="2678" r:id="rId6"/>
    <p:sldId id="2697" r:id="rId7"/>
    <p:sldId id="2698" r:id="rId8"/>
    <p:sldId id="2699" r:id="rId9"/>
    <p:sldId id="2701" r:id="rId10"/>
    <p:sldId id="2695" r:id="rId11"/>
    <p:sldId id="2693" r:id="rId12"/>
    <p:sldId id="2627" r:id="rId13"/>
    <p:sldId id="2628" r:id="rId14"/>
    <p:sldId id="2629" r:id="rId15"/>
    <p:sldId id="2630" r:id="rId16"/>
    <p:sldId id="2631" r:id="rId17"/>
    <p:sldId id="2632" r:id="rId18"/>
    <p:sldId id="2677" r:id="rId19"/>
    <p:sldId id="2633" r:id="rId20"/>
    <p:sldId id="2634" r:id="rId21"/>
    <p:sldId id="2635" r:id="rId22"/>
    <p:sldId id="2636" r:id="rId23"/>
    <p:sldId id="2637" r:id="rId24"/>
    <p:sldId id="2638" r:id="rId25"/>
    <p:sldId id="2639" r:id="rId26"/>
    <p:sldId id="2640" r:id="rId27"/>
    <p:sldId id="2641" r:id="rId28"/>
    <p:sldId id="2642" r:id="rId29"/>
    <p:sldId id="2643" r:id="rId30"/>
    <p:sldId id="2644" r:id="rId31"/>
    <p:sldId id="2645" r:id="rId32"/>
    <p:sldId id="2646" r:id="rId33"/>
    <p:sldId id="2647" r:id="rId34"/>
    <p:sldId id="2648" r:id="rId35"/>
    <p:sldId id="2649" r:id="rId36"/>
    <p:sldId id="2650" r:id="rId37"/>
    <p:sldId id="2651" r:id="rId38"/>
    <p:sldId id="2652" r:id="rId39"/>
    <p:sldId id="2653" r:id="rId40"/>
    <p:sldId id="2654" r:id="rId41"/>
    <p:sldId id="2655" r:id="rId42"/>
    <p:sldId id="2656" r:id="rId43"/>
    <p:sldId id="2657" r:id="rId44"/>
    <p:sldId id="2658" r:id="rId45"/>
    <p:sldId id="2659" r:id="rId46"/>
    <p:sldId id="2660" r:id="rId47"/>
    <p:sldId id="2661" r:id="rId48"/>
    <p:sldId id="2662" r:id="rId49"/>
    <p:sldId id="2663" r:id="rId50"/>
    <p:sldId id="2664" r:id="rId51"/>
    <p:sldId id="2665" r:id="rId52"/>
    <p:sldId id="2666" r:id="rId53"/>
    <p:sldId id="2667" r:id="rId54"/>
    <p:sldId id="2668" r:id="rId55"/>
    <p:sldId id="2676" r:id="rId56"/>
    <p:sldId id="2670" r:id="rId57"/>
    <p:sldId id="2671" r:id="rId58"/>
    <p:sldId id="2672" r:id="rId59"/>
    <p:sldId id="2673" r:id="rId60"/>
    <p:sldId id="2674" r:id="rId61"/>
    <p:sldId id="2675" r:id="rId62"/>
    <p:sldId id="2702" r:id="rId63"/>
    <p:sldId id="2679" r:id="rId64"/>
    <p:sldId id="2681" r:id="rId65"/>
    <p:sldId id="2685" r:id="rId66"/>
    <p:sldId id="2686" r:id="rId67"/>
    <p:sldId id="2688" r:id="rId68"/>
    <p:sldId id="2689" r:id="rId69"/>
    <p:sldId id="2690" r:id="rId70"/>
    <p:sldId id="2584" r:id="rId71"/>
  </p:sldIdLst>
  <p:sldSz cx="12192000" cy="6858000"/>
  <p:notesSz cx="6797675" cy="9928225"/>
  <p:custDataLst>
    <p:tags r:id="rId7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935" userDrawn="1">
          <p15:clr>
            <a:srgbClr val="A4A3A4"/>
          </p15:clr>
        </p15:guide>
        <p15:guide id="3" orient="horz" pos="4133" userDrawn="1">
          <p15:clr>
            <a:srgbClr val="A4A3A4"/>
          </p15:clr>
        </p15:guide>
        <p15:guide id="4" orient="horz" pos="3135">
          <p15:clr>
            <a:srgbClr val="A4A3A4"/>
          </p15:clr>
        </p15:guide>
        <p15:guide id="5" pos="5904" userDrawn="1">
          <p15:clr>
            <a:srgbClr val="A4A3A4"/>
          </p15:clr>
        </p15:guide>
        <p15:guide id="6" pos="3727" userDrawn="1">
          <p15:clr>
            <a:srgbClr val="A4A3A4"/>
          </p15:clr>
        </p15:guide>
        <p15:guide id="7" orient="horz" pos="845" userDrawn="1">
          <p15:clr>
            <a:srgbClr val="A4A3A4"/>
          </p15:clr>
        </p15:guide>
        <p15:guide id="8" pos="1799" userDrawn="1">
          <p15:clr>
            <a:srgbClr val="A4A3A4"/>
          </p15:clr>
        </p15:guide>
        <p15:guide id="9" pos="395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ver" initials="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4546A"/>
    <a:srgbClr val="404040"/>
    <a:srgbClr val="ED7D31"/>
    <a:srgbClr val="DBDB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33" autoAdjust="0"/>
    <p:restoredTop sz="95030" autoAdjust="0"/>
  </p:normalViewPr>
  <p:slideViewPr>
    <p:cSldViewPr snapToGrid="0" showGuides="1">
      <p:cViewPr varScale="1">
        <p:scale>
          <a:sx n="105" d="100"/>
          <a:sy n="105" d="100"/>
        </p:scale>
        <p:origin x="1044" y="114"/>
      </p:cViewPr>
      <p:guideLst>
        <p:guide orient="horz" pos="935"/>
        <p:guide orient="horz" pos="4133"/>
        <p:guide orient="horz" pos="3135"/>
        <p:guide pos="5904"/>
        <p:guide pos="3727"/>
        <p:guide orient="horz" pos="845"/>
        <p:guide pos="1799"/>
        <p:guide pos="3953"/>
      </p:guideLst>
    </p:cSldViewPr>
  </p:slideViewPr>
  <p:outlineViewPr>
    <p:cViewPr>
      <p:scale>
        <a:sx n="33" d="100"/>
        <a:sy n="33" d="100"/>
      </p:scale>
      <p:origin x="0" y="-8496"/>
    </p:cViewPr>
  </p:outlineViewPr>
  <p:notesTextViewPr>
    <p:cViewPr>
      <p:scale>
        <a:sx n="1" d="1"/>
        <a:sy n="1" d="1"/>
      </p:scale>
      <p:origin x="0" y="0"/>
    </p:cViewPr>
  </p:notesTextViewPr>
  <p:sorterViewPr>
    <p:cViewPr varScale="1">
      <p:scale>
        <a:sx n="1" d="1"/>
        <a:sy n="1" d="1"/>
      </p:scale>
      <p:origin x="0" y="-15187"/>
    </p:cViewPr>
  </p:sorterViewPr>
  <p:notesViewPr>
    <p:cSldViewPr snapToGrid="0">
      <p:cViewPr varScale="1">
        <p:scale>
          <a:sx n="85" d="100"/>
          <a:sy n="85" d="100"/>
        </p:scale>
        <p:origin x="3804"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ags" Target="tags/tag1.xml"/><Relationship Id="rId79"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handoutMaster" Target="handoutMasters/handoutMaster1.xml"/><Relationship Id="rId78"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4512A60F-63B3-4D54-AA63-B159FADA9F31}" type="datetimeFigureOut">
              <a:rPr lang="zh-CN" altLang="en-US" smtClean="0"/>
              <a:t>2021/5/6</a:t>
            </a:fld>
            <a:endParaRPr lang="zh-CN" altLang="en-US"/>
          </a:p>
        </p:txBody>
      </p:sp>
      <p:sp>
        <p:nvSpPr>
          <p:cNvPr id="4" name="页脚占位符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9494E6C1-322F-4AF4-A541-6A7DCE3853A3}"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48513A3C-D0C5-45C0-BD52-194E76396705}" type="datetimeFigureOut">
              <a:rPr lang="zh-CN" altLang="en-US" smtClean="0"/>
              <a:t>2021/5/6</a:t>
            </a:fld>
            <a:endParaRPr lang="zh-CN" altLang="en-US"/>
          </a:p>
        </p:txBody>
      </p:sp>
      <p:sp>
        <p:nvSpPr>
          <p:cNvPr id="4" name="幻灯片图像占位符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6E0D5545-95D4-489F-B8ED-7EAFA774B567}"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E0D5545-95D4-489F-B8ED-7EAFA774B567}" type="slidenum">
              <a:rPr lang="zh-CN" altLang="en-US" smtClean="0"/>
              <a:t>18</a:t>
            </a:fld>
            <a:endParaRPr lang="zh-CN" altLang="en-US"/>
          </a:p>
        </p:txBody>
      </p:sp>
    </p:spTree>
    <p:extLst>
      <p:ext uri="{BB962C8B-B14F-4D97-AF65-F5344CB8AC3E}">
        <p14:creationId xmlns:p14="http://schemas.microsoft.com/office/powerpoint/2010/main" val="26671545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tx1"/>
        </a:solidFill>
        <a:effectLst/>
      </p:bgPr>
    </p:bg>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a:duotone>
              <a:schemeClr val="bg2">
                <a:shade val="45000"/>
                <a:satMod val="135000"/>
              </a:schemeClr>
              <a:prstClr val="white"/>
            </a:duotone>
          </a:blip>
          <a:srcRect r="27993"/>
          <a:stretch>
            <a:fillRect/>
          </a:stretch>
        </p:blipFill>
        <p:spPr>
          <a:xfrm>
            <a:off x="1" y="-5557"/>
            <a:ext cx="12192000" cy="6863557"/>
          </a:xfrm>
          <a:prstGeom prst="rect">
            <a:avLst/>
          </a:prstGeom>
        </p:spPr>
      </p:pic>
      <p:sp>
        <p:nvSpPr>
          <p:cNvPr id="4" name="矩形 3"/>
          <p:cNvSpPr/>
          <p:nvPr userDrawn="1"/>
        </p:nvSpPr>
        <p:spPr>
          <a:xfrm>
            <a:off x="-3" y="2077796"/>
            <a:ext cx="12192000" cy="4780204"/>
          </a:xfrm>
          <a:prstGeom prst="rect">
            <a:avLst/>
          </a:prstGeom>
          <a:gradFill>
            <a:gsLst>
              <a:gs pos="0">
                <a:srgbClr val="010000">
                  <a:alpha val="0"/>
                </a:srgbClr>
              </a:gs>
              <a:gs pos="100000">
                <a:srgbClr val="010000">
                  <a:alpha val="8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5" name="矩形 4"/>
          <p:cNvSpPr/>
          <p:nvPr userDrawn="1"/>
        </p:nvSpPr>
        <p:spPr>
          <a:xfrm rot="10800000">
            <a:off x="-1" y="-5557"/>
            <a:ext cx="12191999" cy="3217764"/>
          </a:xfrm>
          <a:prstGeom prst="rect">
            <a:avLst/>
          </a:prstGeom>
          <a:gradFill>
            <a:gsLst>
              <a:gs pos="0">
                <a:srgbClr val="010000">
                  <a:alpha val="0"/>
                </a:srgbClr>
              </a:gs>
              <a:gs pos="100000">
                <a:srgbClr val="01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6" name="矩形 5"/>
          <p:cNvSpPr/>
          <p:nvPr userDrawn="1"/>
        </p:nvSpPr>
        <p:spPr>
          <a:xfrm>
            <a:off x="-1" y="0"/>
            <a:ext cx="12192001" cy="6811864"/>
          </a:xfrm>
          <a:prstGeom prst="rect">
            <a:avLst/>
          </a:prstGeom>
          <a:solidFill>
            <a:srgbClr val="080304">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7" name="文本框 6"/>
          <p:cNvSpPr txBox="1"/>
          <p:nvPr userDrawn="1"/>
        </p:nvSpPr>
        <p:spPr>
          <a:xfrm>
            <a:off x="4760680" y="564634"/>
            <a:ext cx="2670634" cy="369332"/>
          </a:xfrm>
          <a:prstGeom prst="rect">
            <a:avLst/>
          </a:prstGeom>
          <a:noFill/>
        </p:spPr>
        <p:txBody>
          <a:bodyPr wrap="square" rtlCol="0">
            <a:spAutoFit/>
          </a:bodyPr>
          <a:lstStyle>
            <a:defPPr>
              <a:defRPr lang="en-US"/>
            </a:defPPr>
            <a:lvl1pPr algn="dist">
              <a:defRPr sz="1600">
                <a:solidFill>
                  <a:schemeClr val="bg1"/>
                </a:solidFill>
                <a:latin typeface="+mj-ea"/>
                <a:ea typeface="+mj-ea"/>
              </a:defRPr>
            </a:lvl1p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rPr>
              <a:t>本</a:t>
            </a:r>
            <a:r>
              <a:rPr kumimoji="0" lang="en-US" altLang="zh-CN"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rPr>
              <a:t>PPT</a:t>
            </a:r>
            <a:r>
              <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rPr>
              <a:t>模板正参与</a:t>
            </a:r>
            <a:endParaRPr kumimoji="0" 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
        <p:nvSpPr>
          <p:cNvPr id="8" name="矩形 7"/>
          <p:cNvSpPr/>
          <p:nvPr userDrawn="1"/>
        </p:nvSpPr>
        <p:spPr>
          <a:xfrm>
            <a:off x="3602350" y="2482543"/>
            <a:ext cx="4987300" cy="400109"/>
          </a:xfrm>
          <a:prstGeom prst="rect">
            <a:avLst/>
          </a:prstGeom>
          <a:gradFill flip="none" rotWithShape="1">
            <a:gsLst>
              <a:gs pos="100000">
                <a:srgbClr val="CB9B53">
                  <a:alpha val="0"/>
                </a:srgbClr>
              </a:gs>
              <a:gs pos="0">
                <a:srgbClr val="CB9B53">
                  <a:alpha val="7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400" b="1" i="0" u="none" strike="noStrike" kern="1200" cap="none" spc="0" normalizeH="0" baseline="0" noProof="0">
              <a:ln>
                <a:noFill/>
              </a:ln>
              <a:solidFill>
                <a:srgbClr val="0E5177"/>
              </a:solidFill>
              <a:effectLst/>
              <a:uLnTx/>
              <a:uFillTx/>
              <a:latin typeface="Segoe UI" panose="020B0502040204020203"/>
              <a:ea typeface="微软雅黑" panose="020B0503020204020204" charset="-122"/>
              <a:cs typeface="+mn-cs"/>
            </a:endParaRPr>
          </a:p>
        </p:txBody>
      </p:sp>
      <p:sp>
        <p:nvSpPr>
          <p:cNvPr id="9" name="文本框 8"/>
          <p:cNvSpPr txBox="1"/>
          <p:nvPr userDrawn="1"/>
        </p:nvSpPr>
        <p:spPr>
          <a:xfrm>
            <a:off x="4049486" y="2517885"/>
            <a:ext cx="4093028" cy="338554"/>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rPr>
              <a:t> </a:t>
            </a:r>
            <a:r>
              <a:rPr kumimoji="0" lang="zh-CN" altLang="en-US" sz="16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rPr>
              <a:t>第一届高校</a:t>
            </a:r>
            <a:r>
              <a:rPr kumimoji="0" lang="en-US" altLang="zh-CN" sz="16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rPr>
              <a:t>PPT</a:t>
            </a:r>
            <a:r>
              <a:rPr kumimoji="0" lang="zh-CN" altLang="en-US" sz="16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rPr>
              <a:t>模板设计大赛 </a:t>
            </a:r>
            <a:endParaRPr kumimoji="0" lang="en-US" sz="16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
        <p:nvSpPr>
          <p:cNvPr id="11" name="文本框 10"/>
          <p:cNvSpPr txBox="1"/>
          <p:nvPr userDrawn="1"/>
        </p:nvSpPr>
        <p:spPr>
          <a:xfrm>
            <a:off x="6133678" y="4824918"/>
            <a:ext cx="2545865" cy="1061381"/>
          </a:xfrm>
          <a:prstGeom prst="rect">
            <a:avLst/>
          </a:prstGeom>
          <a:noFill/>
        </p:spPr>
        <p:txBody>
          <a:bodyPr wrap="square" rtlCol="0">
            <a:spAutoFit/>
          </a:bodyPr>
          <a:lstStyle>
            <a:defPPr>
              <a:defRPr lang="en-US"/>
            </a:defPPr>
            <a:lvl1pPr algn="dist">
              <a:defRPr>
                <a:solidFill>
                  <a:schemeClr val="bg1"/>
                </a:solidFill>
                <a:latin typeface="+mj-ea"/>
                <a:ea typeface="+mj-ea"/>
              </a:defRPr>
            </a:lvl1p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150" normalizeH="0" baseline="0" noProof="0">
                <a:ln>
                  <a:noFill/>
                </a:ln>
                <a:solidFill>
                  <a:prstClr val="white"/>
                </a:solidFill>
                <a:effectLst/>
                <a:uLnTx/>
                <a:uFillTx/>
                <a:latin typeface="微软雅黑" panose="020B0503020204020204" charset="-122"/>
                <a:ea typeface="微软雅黑" panose="020B0503020204020204" charset="-122"/>
                <a:cs typeface="+mn-cs"/>
              </a:rPr>
              <a:t>微信扫码</a:t>
            </a:r>
            <a:endParaRPr kumimoji="0" lang="en-US" altLang="zh-CN" sz="1800" b="0" i="0" u="none" strike="noStrike" kern="1200" cap="none" spc="150" normalizeH="0" baseline="0" noProof="0">
              <a:ln>
                <a:noFill/>
              </a:ln>
              <a:solidFill>
                <a:prstClr val="white"/>
              </a:solidFill>
              <a:effectLst/>
              <a:uLnTx/>
              <a:uFillTx/>
              <a:latin typeface="微软雅黑" panose="020B0503020204020204" charset="-122"/>
              <a:ea typeface="微软雅黑" panose="020B0503020204020204" charset="-122"/>
              <a:cs typeface="+mn-cs"/>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150" normalizeH="0" baseline="0" noProof="0">
                <a:ln>
                  <a:noFill/>
                </a:ln>
                <a:solidFill>
                  <a:prstClr val="white"/>
                </a:solidFill>
                <a:effectLst/>
                <a:uLnTx/>
                <a:uFillTx/>
                <a:latin typeface="微软雅黑" panose="020B0503020204020204" charset="-122"/>
                <a:ea typeface="微软雅黑" panose="020B0503020204020204" charset="-122"/>
                <a:cs typeface="+mn-cs"/>
              </a:rPr>
              <a:t>来聆听模板作者</a:t>
            </a:r>
            <a:endParaRPr kumimoji="0" lang="en-US" altLang="zh-CN" sz="1800" b="0" i="0" u="none" strike="noStrike" kern="1200" cap="none" spc="150" normalizeH="0" baseline="0" noProof="0">
              <a:ln>
                <a:noFill/>
              </a:ln>
              <a:solidFill>
                <a:prstClr val="white"/>
              </a:solidFill>
              <a:effectLst/>
              <a:uLnTx/>
              <a:uFillTx/>
              <a:latin typeface="微软雅黑" panose="020B0503020204020204" charset="-122"/>
              <a:ea typeface="微软雅黑" panose="020B0503020204020204" charset="-122"/>
              <a:cs typeface="+mn-cs"/>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150" normalizeH="0" baseline="0" noProof="0">
                <a:ln>
                  <a:noFill/>
                </a:ln>
                <a:solidFill>
                  <a:prstClr val="white"/>
                </a:solidFill>
                <a:effectLst/>
                <a:uLnTx/>
                <a:uFillTx/>
                <a:latin typeface="微软雅黑" panose="020B0503020204020204" charset="-122"/>
                <a:ea typeface="微软雅黑" panose="020B0503020204020204" charset="-122"/>
                <a:cs typeface="+mn-cs"/>
              </a:rPr>
              <a:t>设计灵感、制作思路</a:t>
            </a:r>
            <a:endParaRPr kumimoji="0" lang="en-US" sz="1800" b="0" i="0" u="none" strike="noStrike" kern="1200" cap="none" spc="15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pic>
        <p:nvPicPr>
          <p:cNvPr id="12" name="图片 11"/>
          <p:cNvPicPr>
            <a:picLocks noChangeAspect="1"/>
          </p:cNvPicPr>
          <p:nvPr userDrawn="1"/>
        </p:nvPicPr>
        <p:blipFill>
          <a:blip r:embed="rId3"/>
          <a:stretch>
            <a:fillRect/>
          </a:stretch>
        </p:blipFill>
        <p:spPr>
          <a:xfrm>
            <a:off x="-615419" y="3771974"/>
            <a:ext cx="13817069" cy="3996426"/>
          </a:xfrm>
          <a:prstGeom prst="rect">
            <a:avLst/>
          </a:prstGeom>
        </p:spPr>
      </p:pic>
      <p:pic>
        <p:nvPicPr>
          <p:cNvPr id="13" name="图片 12"/>
          <p:cNvPicPr>
            <a:picLocks noChangeAspect="1"/>
          </p:cNvPicPr>
          <p:nvPr userDrawn="1"/>
        </p:nvPicPr>
        <p:blipFill>
          <a:blip r:embed="rId4"/>
          <a:stretch>
            <a:fillRect/>
          </a:stretch>
        </p:blipFill>
        <p:spPr>
          <a:xfrm>
            <a:off x="1683657" y="716939"/>
            <a:ext cx="8824686" cy="1844708"/>
          </a:xfrm>
          <a:prstGeom prst="rect">
            <a:avLst/>
          </a:prstGeom>
        </p:spPr>
      </p:pic>
      <p:sp>
        <p:nvSpPr>
          <p:cNvPr id="14" name="文本框 13"/>
          <p:cNvSpPr txBox="1"/>
          <p:nvPr userDrawn="1"/>
        </p:nvSpPr>
        <p:spPr>
          <a:xfrm>
            <a:off x="3742050" y="2971888"/>
            <a:ext cx="1983605" cy="261610"/>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1100" b="0" i="0" u="none" strike="noStrike" kern="1200" cap="none" spc="0" normalizeH="0" baseline="0" noProof="0">
                <a:ln>
                  <a:noFill/>
                </a:ln>
                <a:solidFill>
                  <a:prstClr val="white">
                    <a:lumMod val="75000"/>
                  </a:prstClr>
                </a:solidFill>
                <a:effectLst/>
                <a:uLnTx/>
                <a:uFillTx/>
                <a:latin typeface="微软雅黑" panose="020B0503020204020204" charset="-122"/>
                <a:ea typeface="微软雅黑" panose="020B0503020204020204" charset="-122"/>
                <a:cs typeface="+mn-cs"/>
              </a:rPr>
              <a:t>活动主办：秋叶</a:t>
            </a:r>
            <a:r>
              <a:rPr kumimoji="0" lang="en-US" altLang="zh-CN" sz="1100" b="0" i="0" u="none" strike="noStrike" kern="1200" cap="none" spc="0" normalizeH="0" baseline="0" noProof="0">
                <a:ln>
                  <a:noFill/>
                </a:ln>
                <a:solidFill>
                  <a:prstClr val="white">
                    <a:lumMod val="75000"/>
                  </a:prstClr>
                </a:solidFill>
                <a:effectLst/>
                <a:uLnTx/>
                <a:uFillTx/>
                <a:latin typeface="微软雅黑" panose="020B0503020204020204" charset="-122"/>
                <a:ea typeface="微软雅黑" panose="020B0503020204020204" charset="-122"/>
                <a:cs typeface="+mn-cs"/>
              </a:rPr>
              <a:t>PPT</a:t>
            </a:r>
            <a:endParaRPr kumimoji="0" lang="en-US" sz="1100" b="0" i="0" u="none" strike="noStrike" kern="1200" cap="none" spc="0" normalizeH="0" baseline="0" noProof="0">
              <a:ln>
                <a:noFill/>
              </a:ln>
              <a:solidFill>
                <a:prstClr val="white">
                  <a:lumMod val="75000"/>
                </a:prstClr>
              </a:solidFill>
              <a:effectLst/>
              <a:uLnTx/>
              <a:uFillTx/>
              <a:latin typeface="微软雅黑" panose="020B0503020204020204" charset="-122"/>
              <a:ea typeface="微软雅黑" panose="020B0503020204020204" charset="-122"/>
              <a:cs typeface="+mn-cs"/>
            </a:endParaRPr>
          </a:p>
        </p:txBody>
      </p:sp>
      <p:sp>
        <p:nvSpPr>
          <p:cNvPr id="15" name="文本框 14"/>
          <p:cNvSpPr txBox="1"/>
          <p:nvPr userDrawn="1"/>
        </p:nvSpPr>
        <p:spPr>
          <a:xfrm>
            <a:off x="6079638" y="2971888"/>
            <a:ext cx="2492943" cy="261610"/>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1100" b="0" i="0" u="none" strike="noStrike" kern="1200" cap="none" spc="0" normalizeH="0" baseline="0" noProof="0">
                <a:ln>
                  <a:noFill/>
                </a:ln>
                <a:solidFill>
                  <a:prstClr val="white">
                    <a:lumMod val="75000"/>
                  </a:prstClr>
                </a:solidFill>
                <a:effectLst/>
                <a:uLnTx/>
                <a:uFillTx/>
                <a:latin typeface="微软雅黑" panose="020B0503020204020204" charset="-122"/>
                <a:ea typeface="微软雅黑" panose="020B0503020204020204" charset="-122"/>
                <a:cs typeface="+mn-cs"/>
              </a:rPr>
              <a:t>技术支持：微软听听文档</a:t>
            </a:r>
            <a:endParaRPr kumimoji="0" lang="en-US" sz="1100" b="0" i="0" u="none" strike="noStrike" kern="1200" cap="none" spc="0" normalizeH="0" baseline="0" noProof="0">
              <a:ln>
                <a:noFill/>
              </a:ln>
              <a:solidFill>
                <a:prstClr val="white">
                  <a:lumMod val="75000"/>
                </a:prstClr>
              </a:solidFill>
              <a:effectLst/>
              <a:uLnTx/>
              <a:uFillTx/>
              <a:latin typeface="微软雅黑" panose="020B0503020204020204" charset="-122"/>
              <a:ea typeface="微软雅黑" panose="020B0503020204020204" charset="-122"/>
              <a:cs typeface="+mn-cs"/>
            </a:endParaRPr>
          </a:p>
        </p:txBody>
      </p:sp>
      <p:sp>
        <p:nvSpPr>
          <p:cNvPr id="16" name="矩形 15"/>
          <p:cNvSpPr/>
          <p:nvPr userDrawn="1"/>
        </p:nvSpPr>
        <p:spPr>
          <a:xfrm>
            <a:off x="3600610" y="3494767"/>
            <a:ext cx="2318400" cy="2318400"/>
          </a:xfrm>
          <a:prstGeom prst="rect">
            <a:avLst/>
          </a:prstGeom>
          <a:solidFill>
            <a:schemeClr val="bg1"/>
          </a:solidFill>
          <a:ln w="57150">
            <a:solidFill>
              <a:srgbClr val="CB9B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4" name="图片 13"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6" y="1"/>
            <a:ext cx="12188951" cy="6858000"/>
          </a:xfrm>
          <a:prstGeom prst="rect">
            <a:avLst/>
          </a:prstGeom>
        </p:spPr>
      </p:pic>
      <p:sp>
        <p:nvSpPr>
          <p:cNvPr id="3" name="灯片编号占位符 2"/>
          <p:cNvSpPr>
            <a:spLocks noGrp="1"/>
          </p:cNvSpPr>
          <p:nvPr>
            <p:ph type="sldNum" sz="quarter" idx="10"/>
          </p:nvPr>
        </p:nvSpPr>
        <p:spPr/>
        <p:txBody>
          <a:bodyPr/>
          <a:lstStyle/>
          <a:p>
            <a:pPr defTabSz="914400"/>
            <a:fld id="{6C53781C-E1F6-4315-A39D-61273F2E0596}" type="slidenum">
              <a:rPr lang="zh-CN" altLang="en-US" smtClean="0">
                <a:solidFill>
                  <a:srgbClr val="000000">
                    <a:tint val="75000"/>
                  </a:srgbClr>
                </a:solidFill>
              </a:rPr>
              <a:t>‹#›</a:t>
            </a:fld>
            <a:endParaRPr lang="zh-CN" altLang="en-US" dirty="0">
              <a:solidFill>
                <a:srgbClr val="000000">
                  <a:tint val="75000"/>
                </a:srgbClr>
              </a:solidFill>
            </a:endParaRPr>
          </a:p>
        </p:txBody>
      </p:sp>
      <p:pic>
        <p:nvPicPr>
          <p:cNvPr id="4" name="图片 3"/>
          <p:cNvPicPr>
            <a:picLocks noChangeAspect="1"/>
          </p:cNvPicPr>
          <p:nvPr userDrawn="1"/>
        </p:nvPicPr>
        <p:blipFill rotWithShape="1">
          <a:blip r:embed="rId3" cstate="print"/>
          <a:srcRect r="1346"/>
          <a:stretch>
            <a:fillRect/>
          </a:stretch>
        </p:blipFill>
        <p:spPr>
          <a:xfrm>
            <a:off x="517" y="6041797"/>
            <a:ext cx="12166903" cy="411617"/>
          </a:xfrm>
          <a:prstGeom prst="rect">
            <a:avLst/>
          </a:prstGeom>
        </p:spPr>
      </p:pic>
      <p:sp>
        <p:nvSpPr>
          <p:cNvPr id="9" name="文本占位符 31"/>
          <p:cNvSpPr>
            <a:spLocks noGrp="1"/>
          </p:cNvSpPr>
          <p:nvPr>
            <p:ph type="body" sz="quarter" idx="12"/>
          </p:nvPr>
        </p:nvSpPr>
        <p:spPr>
          <a:xfrm>
            <a:off x="319056" y="6438900"/>
            <a:ext cx="4151344" cy="419100"/>
          </a:xfrm>
          <a:prstGeom prst="rect">
            <a:avLst/>
          </a:prstGeom>
        </p:spPr>
        <p:txBody>
          <a:bodyPr lIns="0" tIns="0" rIns="0" bIns="0" anchor="ctr"/>
          <a:lstStyle>
            <a:lvl1pPr marL="0" indent="0" algn="l">
              <a:lnSpc>
                <a:spcPct val="100000"/>
              </a:lnSpc>
              <a:buNone/>
              <a:defRPr sz="2000" b="0">
                <a:solidFill>
                  <a:schemeClr val="tx1">
                    <a:lumMod val="75000"/>
                    <a:lumOff val="25000"/>
                  </a:schemeClr>
                </a:solidFill>
              </a:defRPr>
            </a:lvl1pPr>
          </a:lstStyle>
          <a:p>
            <a:pPr lvl="0"/>
            <a:endParaRPr lang="zh-CN" altLang="en-US" dirty="0"/>
          </a:p>
        </p:txBody>
      </p:sp>
      <p:sp>
        <p:nvSpPr>
          <p:cNvPr id="10" name="文本占位符 31"/>
          <p:cNvSpPr>
            <a:spLocks noGrp="1"/>
          </p:cNvSpPr>
          <p:nvPr>
            <p:ph type="body" sz="quarter" idx="13"/>
          </p:nvPr>
        </p:nvSpPr>
        <p:spPr>
          <a:xfrm>
            <a:off x="4788940" y="6438900"/>
            <a:ext cx="4151344" cy="419100"/>
          </a:xfrm>
          <a:prstGeom prst="rect">
            <a:avLst/>
          </a:prstGeom>
        </p:spPr>
        <p:txBody>
          <a:bodyPr lIns="0" tIns="0" rIns="0" bIns="0" anchor="ctr"/>
          <a:lstStyle>
            <a:lvl1pPr marL="0" indent="0" algn="l">
              <a:lnSpc>
                <a:spcPct val="100000"/>
              </a:lnSpc>
              <a:buNone/>
              <a:defRPr sz="2000" b="0">
                <a:solidFill>
                  <a:schemeClr val="tx1">
                    <a:lumMod val="75000"/>
                    <a:lumOff val="25000"/>
                  </a:schemeClr>
                </a:solidFill>
              </a:defRPr>
            </a:lvl1pPr>
          </a:lstStyle>
          <a:p>
            <a:pPr lvl="0"/>
            <a:endParaRPr lang="zh-CN" altLang="en-US" dirty="0"/>
          </a:p>
        </p:txBody>
      </p:sp>
      <p:sp>
        <p:nvSpPr>
          <p:cNvPr id="19" name="平行四边形 18"/>
          <p:cNvSpPr/>
          <p:nvPr userDrawn="1"/>
        </p:nvSpPr>
        <p:spPr>
          <a:xfrm>
            <a:off x="2" y="1"/>
            <a:ext cx="12191482" cy="685801"/>
          </a:xfrm>
          <a:prstGeom prst="parallelogram">
            <a:avLst>
              <a:gd name="adj" fmla="val 4305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pic>
        <p:nvPicPr>
          <p:cNvPr id="20" name="图片 19" descr="图片包含 户外, 标牌, 黑色&#10;&#10;自动生成的说明"/>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19056" y="73482"/>
            <a:ext cx="538838" cy="538838"/>
          </a:xfrm>
          <a:prstGeom prst="rect">
            <a:avLst/>
          </a:prstGeom>
        </p:spPr>
      </p:pic>
      <p:sp>
        <p:nvSpPr>
          <p:cNvPr id="21" name="文本占位符 31"/>
          <p:cNvSpPr>
            <a:spLocks noGrp="1"/>
          </p:cNvSpPr>
          <p:nvPr>
            <p:ph type="body" sz="quarter" idx="14"/>
          </p:nvPr>
        </p:nvSpPr>
        <p:spPr>
          <a:xfrm>
            <a:off x="1075351" y="43657"/>
            <a:ext cx="7081677" cy="598488"/>
          </a:xfrm>
          <a:prstGeom prst="rect">
            <a:avLst/>
          </a:prstGeom>
        </p:spPr>
        <p:txBody>
          <a:bodyPr anchor="ctr"/>
          <a:lstStyle>
            <a:lvl1pPr marL="0" indent="0" algn="l">
              <a:lnSpc>
                <a:spcPct val="100000"/>
              </a:lnSpc>
              <a:buNone/>
              <a:defRPr sz="3200" b="1">
                <a:solidFill>
                  <a:schemeClr val="bg1"/>
                </a:solidFill>
              </a:defRPr>
            </a:lvl1pPr>
          </a:lstStyle>
          <a:p>
            <a:pPr lvl="0"/>
            <a:endParaRPr lang="zh-CN" altLang="en-US" dirty="0"/>
          </a:p>
        </p:txBody>
      </p:sp>
      <p:sp>
        <p:nvSpPr>
          <p:cNvPr id="11" name="平行四边形 10"/>
          <p:cNvSpPr/>
          <p:nvPr userDrawn="1"/>
        </p:nvSpPr>
        <p:spPr>
          <a:xfrm>
            <a:off x="11428834" y="119858"/>
            <a:ext cx="473565" cy="242093"/>
          </a:xfrm>
          <a:prstGeom prst="parallelogram">
            <a:avLst>
              <a:gd name="adj" fmla="val 4444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sp>
        <p:nvSpPr>
          <p:cNvPr id="12" name="平行四边形 11"/>
          <p:cNvSpPr/>
          <p:nvPr userDrawn="1"/>
        </p:nvSpPr>
        <p:spPr>
          <a:xfrm>
            <a:off x="11016782" y="322603"/>
            <a:ext cx="473565" cy="242093"/>
          </a:xfrm>
          <a:prstGeom prst="parallelogram">
            <a:avLst>
              <a:gd name="adj" fmla="val 4444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仅标题(标题导航)">
    <p:spTree>
      <p:nvGrpSpPr>
        <p:cNvPr id="1" name=""/>
        <p:cNvGrpSpPr/>
        <p:nvPr/>
      </p:nvGrpSpPr>
      <p:grpSpPr>
        <a:xfrm>
          <a:off x="0" y="0"/>
          <a:ext cx="0" cy="0"/>
          <a:chOff x="0" y="0"/>
          <a:chExt cx="0" cy="0"/>
        </a:xfrm>
      </p:grpSpPr>
      <p:pic>
        <p:nvPicPr>
          <p:cNvPr id="24" name="图片 23"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6" y="1"/>
            <a:ext cx="12188951" cy="6858000"/>
          </a:xfrm>
          <a:prstGeom prst="rect">
            <a:avLst/>
          </a:prstGeom>
        </p:spPr>
      </p:pic>
      <p:sp>
        <p:nvSpPr>
          <p:cNvPr id="3" name="灯片编号占位符 2"/>
          <p:cNvSpPr>
            <a:spLocks noGrp="1"/>
          </p:cNvSpPr>
          <p:nvPr>
            <p:ph type="sldNum" sz="quarter" idx="10"/>
          </p:nvPr>
        </p:nvSpPr>
        <p:spPr/>
        <p:txBody>
          <a:bodyPr/>
          <a:lstStyle/>
          <a:p>
            <a:pPr defTabSz="914400"/>
            <a:fld id="{6C53781C-E1F6-4315-A39D-61273F2E0596}" type="slidenum">
              <a:rPr lang="zh-CN" altLang="en-US" smtClean="0">
                <a:solidFill>
                  <a:srgbClr val="000000">
                    <a:tint val="75000"/>
                  </a:srgbClr>
                </a:solidFill>
              </a:rPr>
              <a:t>‹#›</a:t>
            </a:fld>
            <a:endParaRPr lang="zh-CN" altLang="en-US" dirty="0">
              <a:solidFill>
                <a:srgbClr val="000000">
                  <a:tint val="75000"/>
                </a:srgbClr>
              </a:solidFill>
            </a:endParaRPr>
          </a:p>
        </p:txBody>
      </p:sp>
      <p:sp>
        <p:nvSpPr>
          <p:cNvPr id="9" name="文本占位符 31"/>
          <p:cNvSpPr>
            <a:spLocks noGrp="1"/>
          </p:cNvSpPr>
          <p:nvPr>
            <p:ph type="body" sz="quarter" idx="12"/>
          </p:nvPr>
        </p:nvSpPr>
        <p:spPr>
          <a:xfrm>
            <a:off x="319056" y="6438900"/>
            <a:ext cx="4151344" cy="419100"/>
          </a:xfrm>
          <a:prstGeom prst="rect">
            <a:avLst/>
          </a:prstGeom>
        </p:spPr>
        <p:txBody>
          <a:bodyPr lIns="0" tIns="0" rIns="0" bIns="0" anchor="ctr"/>
          <a:lstStyle>
            <a:lvl1pPr marL="0" indent="0" algn="l">
              <a:lnSpc>
                <a:spcPct val="100000"/>
              </a:lnSpc>
              <a:buNone/>
              <a:defRPr sz="2000" b="0">
                <a:solidFill>
                  <a:schemeClr val="tx1">
                    <a:lumMod val="75000"/>
                    <a:lumOff val="25000"/>
                  </a:schemeClr>
                </a:solidFill>
              </a:defRPr>
            </a:lvl1pPr>
          </a:lstStyle>
          <a:p>
            <a:pPr lvl="0"/>
            <a:endParaRPr lang="zh-CN" altLang="en-US" dirty="0"/>
          </a:p>
        </p:txBody>
      </p:sp>
      <p:sp>
        <p:nvSpPr>
          <p:cNvPr id="10" name="文本占位符 31"/>
          <p:cNvSpPr>
            <a:spLocks noGrp="1"/>
          </p:cNvSpPr>
          <p:nvPr>
            <p:ph type="body" sz="quarter" idx="13"/>
          </p:nvPr>
        </p:nvSpPr>
        <p:spPr>
          <a:xfrm>
            <a:off x="4788940" y="6438900"/>
            <a:ext cx="4151344" cy="419100"/>
          </a:xfrm>
          <a:prstGeom prst="rect">
            <a:avLst/>
          </a:prstGeom>
        </p:spPr>
        <p:txBody>
          <a:bodyPr lIns="0" tIns="0" rIns="0" bIns="0" anchor="ctr"/>
          <a:lstStyle>
            <a:lvl1pPr marL="0" indent="0" algn="l">
              <a:lnSpc>
                <a:spcPct val="100000"/>
              </a:lnSpc>
              <a:buNone/>
              <a:defRPr sz="2000" b="0">
                <a:solidFill>
                  <a:schemeClr val="tx1">
                    <a:lumMod val="75000"/>
                    <a:lumOff val="25000"/>
                  </a:schemeClr>
                </a:solidFill>
              </a:defRPr>
            </a:lvl1pPr>
          </a:lstStyle>
          <a:p>
            <a:pPr lvl="0"/>
            <a:endParaRPr lang="zh-CN" altLang="en-US" dirty="0"/>
          </a:p>
        </p:txBody>
      </p:sp>
      <p:sp>
        <p:nvSpPr>
          <p:cNvPr id="19" name="平行四边形 18"/>
          <p:cNvSpPr/>
          <p:nvPr userDrawn="1"/>
        </p:nvSpPr>
        <p:spPr>
          <a:xfrm>
            <a:off x="2" y="1"/>
            <a:ext cx="12191482" cy="685801"/>
          </a:xfrm>
          <a:prstGeom prst="parallelogram">
            <a:avLst>
              <a:gd name="adj" fmla="val 4305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pic>
        <p:nvPicPr>
          <p:cNvPr id="20" name="图片 19" descr="图片包含 户外, 标牌, 黑色&#10;&#10;自动生成的说明"/>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9056" y="73482"/>
            <a:ext cx="538838" cy="538838"/>
          </a:xfrm>
          <a:prstGeom prst="rect">
            <a:avLst/>
          </a:prstGeom>
        </p:spPr>
      </p:pic>
      <p:sp>
        <p:nvSpPr>
          <p:cNvPr id="11" name="平行四边形 10"/>
          <p:cNvSpPr/>
          <p:nvPr userDrawn="1"/>
        </p:nvSpPr>
        <p:spPr>
          <a:xfrm>
            <a:off x="995331" y="105511"/>
            <a:ext cx="1957419" cy="512879"/>
          </a:xfrm>
          <a:prstGeom prst="parallelogram">
            <a:avLst>
              <a:gd name="adj" fmla="val 43056"/>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C8161E"/>
                </a:solidFill>
                <a:effectLst/>
                <a:uLnTx/>
                <a:uFillTx/>
                <a:latin typeface="Arial" panose="020B0604020202020204"/>
                <a:ea typeface="微软雅黑" panose="020B0503020204020204" charset="-122"/>
                <a:cs typeface="+mn-cs"/>
              </a:rPr>
              <a:t>标题一</a:t>
            </a:r>
          </a:p>
        </p:txBody>
      </p:sp>
      <p:sp>
        <p:nvSpPr>
          <p:cNvPr id="12" name="平行四边形 11"/>
          <p:cNvSpPr/>
          <p:nvPr userDrawn="1"/>
        </p:nvSpPr>
        <p:spPr>
          <a:xfrm>
            <a:off x="2831522" y="105511"/>
            <a:ext cx="1957419" cy="512879"/>
          </a:xfrm>
          <a:prstGeom prst="parallelogram">
            <a:avLst>
              <a:gd name="adj" fmla="val 4305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C8161E">
                    <a:lumMod val="60000"/>
                    <a:lumOff val="40000"/>
                  </a:srgbClr>
                </a:solidFill>
                <a:effectLst/>
                <a:uLnTx/>
                <a:uFillTx/>
                <a:latin typeface="Arial" panose="020B0604020202020204"/>
                <a:ea typeface="微软雅黑" panose="020B0503020204020204" charset="-122"/>
                <a:cs typeface="+mn-cs"/>
              </a:rPr>
              <a:t>标题二</a:t>
            </a:r>
          </a:p>
        </p:txBody>
      </p:sp>
      <p:sp>
        <p:nvSpPr>
          <p:cNvPr id="15" name="平行四边形 14"/>
          <p:cNvSpPr/>
          <p:nvPr userDrawn="1"/>
        </p:nvSpPr>
        <p:spPr>
          <a:xfrm>
            <a:off x="4645216" y="105511"/>
            <a:ext cx="1957419" cy="512879"/>
          </a:xfrm>
          <a:prstGeom prst="parallelogram">
            <a:avLst>
              <a:gd name="adj" fmla="val 4305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C8161E">
                    <a:lumMod val="60000"/>
                    <a:lumOff val="40000"/>
                  </a:srgbClr>
                </a:solidFill>
                <a:effectLst/>
                <a:uLnTx/>
                <a:uFillTx/>
                <a:latin typeface="Arial" panose="020B0604020202020204"/>
                <a:ea typeface="微软雅黑" panose="020B0503020204020204" charset="-122"/>
                <a:cs typeface="+mn-cs"/>
              </a:rPr>
              <a:t>标题三</a:t>
            </a:r>
          </a:p>
        </p:txBody>
      </p:sp>
      <p:sp>
        <p:nvSpPr>
          <p:cNvPr id="16" name="平行四边形 15"/>
          <p:cNvSpPr/>
          <p:nvPr userDrawn="1"/>
        </p:nvSpPr>
        <p:spPr>
          <a:xfrm>
            <a:off x="6481406" y="105511"/>
            <a:ext cx="1957419" cy="512879"/>
          </a:xfrm>
          <a:prstGeom prst="parallelogram">
            <a:avLst>
              <a:gd name="adj" fmla="val 4305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C8161E">
                    <a:lumMod val="60000"/>
                    <a:lumOff val="40000"/>
                  </a:srgbClr>
                </a:solidFill>
                <a:effectLst/>
                <a:uLnTx/>
                <a:uFillTx/>
                <a:latin typeface="Arial" panose="020B0604020202020204"/>
                <a:ea typeface="微软雅黑" panose="020B0503020204020204" charset="-122"/>
                <a:cs typeface="+mn-cs"/>
              </a:rPr>
              <a:t>标题四</a:t>
            </a:r>
          </a:p>
        </p:txBody>
      </p:sp>
      <p:sp>
        <p:nvSpPr>
          <p:cNvPr id="17" name="平行四边形 16"/>
          <p:cNvSpPr/>
          <p:nvPr userDrawn="1"/>
        </p:nvSpPr>
        <p:spPr>
          <a:xfrm>
            <a:off x="8295100" y="105511"/>
            <a:ext cx="1957419" cy="512879"/>
          </a:xfrm>
          <a:prstGeom prst="parallelogram">
            <a:avLst>
              <a:gd name="adj" fmla="val 4305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C8161E">
                    <a:lumMod val="60000"/>
                    <a:lumOff val="40000"/>
                  </a:srgbClr>
                </a:solidFill>
                <a:effectLst/>
                <a:uLnTx/>
                <a:uFillTx/>
                <a:latin typeface="Arial" panose="020B0604020202020204"/>
                <a:ea typeface="微软雅黑" panose="020B0503020204020204" charset="-122"/>
                <a:cs typeface="+mn-cs"/>
              </a:rPr>
              <a:t>标题五</a:t>
            </a:r>
          </a:p>
        </p:txBody>
      </p:sp>
      <p:pic>
        <p:nvPicPr>
          <p:cNvPr id="18" name="图片 17"/>
          <p:cNvPicPr>
            <a:picLocks noChangeAspect="1"/>
          </p:cNvPicPr>
          <p:nvPr userDrawn="1"/>
        </p:nvPicPr>
        <p:blipFill rotWithShape="1">
          <a:blip r:embed="rId4" cstate="print"/>
          <a:srcRect r="1346"/>
          <a:stretch>
            <a:fillRect/>
          </a:stretch>
        </p:blipFill>
        <p:spPr>
          <a:xfrm>
            <a:off x="517" y="6041797"/>
            <a:ext cx="12166903" cy="411617"/>
          </a:xfrm>
          <a:prstGeom prst="rect">
            <a:avLst/>
          </a:prstGeom>
        </p:spPr>
      </p:pic>
      <p:sp>
        <p:nvSpPr>
          <p:cNvPr id="21" name="平行四边形 20"/>
          <p:cNvSpPr/>
          <p:nvPr userDrawn="1"/>
        </p:nvSpPr>
        <p:spPr>
          <a:xfrm>
            <a:off x="11428834" y="119858"/>
            <a:ext cx="473565" cy="242093"/>
          </a:xfrm>
          <a:prstGeom prst="parallelogram">
            <a:avLst>
              <a:gd name="adj" fmla="val 4444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sp>
        <p:nvSpPr>
          <p:cNvPr id="22" name="平行四边形 21"/>
          <p:cNvSpPr/>
          <p:nvPr userDrawn="1"/>
        </p:nvSpPr>
        <p:spPr>
          <a:xfrm>
            <a:off x="11016782" y="322603"/>
            <a:ext cx="473565" cy="242093"/>
          </a:xfrm>
          <a:prstGeom prst="parallelogram">
            <a:avLst>
              <a:gd name="adj" fmla="val 4444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4" name="图片 13"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6" y="1"/>
            <a:ext cx="12188951" cy="6858000"/>
          </a:xfrm>
          <a:prstGeom prst="rect">
            <a:avLst/>
          </a:prstGeom>
        </p:spPr>
      </p:pic>
      <p:sp>
        <p:nvSpPr>
          <p:cNvPr id="18" name="平行四边形 17"/>
          <p:cNvSpPr/>
          <p:nvPr userDrawn="1"/>
        </p:nvSpPr>
        <p:spPr>
          <a:xfrm>
            <a:off x="2" y="1"/>
            <a:ext cx="12191482" cy="685801"/>
          </a:xfrm>
          <a:prstGeom prst="parallelogram">
            <a:avLst>
              <a:gd name="adj" fmla="val 4444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sp>
        <p:nvSpPr>
          <p:cNvPr id="3" name="灯片编号占位符 2"/>
          <p:cNvSpPr>
            <a:spLocks noGrp="1"/>
          </p:cNvSpPr>
          <p:nvPr>
            <p:ph type="sldNum" sz="quarter" idx="10"/>
          </p:nvPr>
        </p:nvSpPr>
        <p:spPr/>
        <p:txBody>
          <a:bodyPr/>
          <a:lstStyle/>
          <a:p>
            <a:pPr defTabSz="914400"/>
            <a:fld id="{6C53781C-E1F6-4315-A39D-61273F2E0596}" type="slidenum">
              <a:rPr lang="zh-CN" altLang="en-US" smtClean="0">
                <a:solidFill>
                  <a:srgbClr val="000000">
                    <a:tint val="75000"/>
                  </a:srgbClr>
                </a:solidFill>
              </a:rPr>
              <a:t>‹#›</a:t>
            </a:fld>
            <a:endParaRPr lang="zh-CN" altLang="en-US" dirty="0">
              <a:solidFill>
                <a:srgbClr val="000000">
                  <a:tint val="75000"/>
                </a:srgbClr>
              </a:solidFill>
            </a:endParaRPr>
          </a:p>
        </p:txBody>
      </p:sp>
      <p:pic>
        <p:nvPicPr>
          <p:cNvPr id="7" name="图片 6" descr="图片包含 户外, 标牌, 黑色&#10;&#10;自动生成的说明"/>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9056" y="73482"/>
            <a:ext cx="538838" cy="538838"/>
          </a:xfrm>
          <a:prstGeom prst="rect">
            <a:avLst/>
          </a:prstGeom>
        </p:spPr>
      </p:pic>
      <p:sp>
        <p:nvSpPr>
          <p:cNvPr id="8" name="文本占位符 31"/>
          <p:cNvSpPr>
            <a:spLocks noGrp="1"/>
          </p:cNvSpPr>
          <p:nvPr>
            <p:ph type="body" sz="quarter" idx="11"/>
          </p:nvPr>
        </p:nvSpPr>
        <p:spPr>
          <a:xfrm>
            <a:off x="1075351" y="43657"/>
            <a:ext cx="7081677" cy="598488"/>
          </a:xfrm>
          <a:prstGeom prst="rect">
            <a:avLst/>
          </a:prstGeom>
        </p:spPr>
        <p:txBody>
          <a:bodyPr anchor="ctr"/>
          <a:lstStyle>
            <a:lvl1pPr marL="0" indent="0" algn="l">
              <a:lnSpc>
                <a:spcPct val="100000"/>
              </a:lnSpc>
              <a:buNone/>
              <a:defRPr sz="3200" b="1">
                <a:solidFill>
                  <a:schemeClr val="bg1"/>
                </a:solidFill>
              </a:defRPr>
            </a:lvl1pPr>
          </a:lstStyle>
          <a:p>
            <a:pPr lvl="0"/>
            <a:endParaRPr lang="zh-CN" altLang="en-US" dirty="0"/>
          </a:p>
        </p:txBody>
      </p:sp>
      <p:sp>
        <p:nvSpPr>
          <p:cNvPr id="9" name="文本占位符 31"/>
          <p:cNvSpPr>
            <a:spLocks noGrp="1"/>
          </p:cNvSpPr>
          <p:nvPr>
            <p:ph type="body" sz="quarter" idx="12"/>
          </p:nvPr>
        </p:nvSpPr>
        <p:spPr>
          <a:xfrm>
            <a:off x="319056" y="6438900"/>
            <a:ext cx="4151344" cy="419100"/>
          </a:xfrm>
          <a:prstGeom prst="rect">
            <a:avLst/>
          </a:prstGeom>
        </p:spPr>
        <p:txBody>
          <a:bodyPr lIns="0" tIns="0" rIns="0" bIns="0" anchor="ctr"/>
          <a:lstStyle>
            <a:lvl1pPr marL="0" indent="0" algn="l">
              <a:lnSpc>
                <a:spcPct val="100000"/>
              </a:lnSpc>
              <a:buNone/>
              <a:defRPr sz="2000" b="0">
                <a:solidFill>
                  <a:schemeClr val="tx1">
                    <a:lumMod val="75000"/>
                    <a:lumOff val="25000"/>
                  </a:schemeClr>
                </a:solidFill>
              </a:defRPr>
            </a:lvl1pPr>
          </a:lstStyle>
          <a:p>
            <a:pPr lvl="0"/>
            <a:endParaRPr lang="zh-CN" altLang="en-US" dirty="0"/>
          </a:p>
        </p:txBody>
      </p:sp>
      <p:sp>
        <p:nvSpPr>
          <p:cNvPr id="10" name="文本占位符 31"/>
          <p:cNvSpPr>
            <a:spLocks noGrp="1"/>
          </p:cNvSpPr>
          <p:nvPr>
            <p:ph type="body" sz="quarter" idx="13"/>
          </p:nvPr>
        </p:nvSpPr>
        <p:spPr>
          <a:xfrm>
            <a:off x="4788940" y="6438900"/>
            <a:ext cx="4151344" cy="419100"/>
          </a:xfrm>
          <a:prstGeom prst="rect">
            <a:avLst/>
          </a:prstGeom>
        </p:spPr>
        <p:txBody>
          <a:bodyPr lIns="0" tIns="0" rIns="0" bIns="0" anchor="ctr"/>
          <a:lstStyle>
            <a:lvl1pPr marL="0" indent="0" algn="l">
              <a:lnSpc>
                <a:spcPct val="100000"/>
              </a:lnSpc>
              <a:buNone/>
              <a:defRPr sz="2000" b="0">
                <a:solidFill>
                  <a:schemeClr val="tx1">
                    <a:lumMod val="75000"/>
                    <a:lumOff val="25000"/>
                  </a:schemeClr>
                </a:solidFill>
              </a:defRPr>
            </a:lvl1pPr>
          </a:lstStyle>
          <a:p>
            <a:pPr lvl="0"/>
            <a:endParaRPr lang="zh-CN" altLang="en-US" dirty="0"/>
          </a:p>
        </p:txBody>
      </p:sp>
      <p:sp>
        <p:nvSpPr>
          <p:cNvPr id="17" name="文本占位符 16"/>
          <p:cNvSpPr>
            <a:spLocks noGrp="1"/>
          </p:cNvSpPr>
          <p:nvPr>
            <p:ph type="body" sz="quarter" idx="14" hasCustomPrompt="1"/>
          </p:nvPr>
        </p:nvSpPr>
        <p:spPr>
          <a:xfrm>
            <a:off x="319057" y="766712"/>
            <a:ext cx="11568144" cy="4765791"/>
          </a:xfrm>
          <a:prstGeom prst="rect">
            <a:avLst/>
          </a:prstGeom>
        </p:spPr>
        <p:txBody>
          <a:bodyPr/>
          <a:lstStyle>
            <a:lvl1pPr marL="228600" indent="-228600">
              <a:lnSpc>
                <a:spcPct val="130000"/>
              </a:lnSpc>
              <a:buFontTx/>
              <a:buBlip>
                <a:blip r:embed="rId4"/>
              </a:buBlip>
              <a:defRPr sz="2000">
                <a:solidFill>
                  <a:schemeClr val="accent2"/>
                </a:solidFill>
              </a:defRPr>
            </a:lvl1pPr>
            <a:lvl2pPr>
              <a:lnSpc>
                <a:spcPct val="130000"/>
              </a:lnSpc>
              <a:defRPr sz="2000">
                <a:solidFill>
                  <a:schemeClr val="accent2"/>
                </a:solidFill>
              </a:defRPr>
            </a:lvl2pPr>
            <a:lvl3pPr>
              <a:lnSpc>
                <a:spcPct val="130000"/>
              </a:lnSpc>
              <a:defRPr sz="1800">
                <a:solidFill>
                  <a:schemeClr val="accent2"/>
                </a:solidFill>
              </a:defRPr>
            </a:lvl3pPr>
            <a:lvl4pPr>
              <a:lnSpc>
                <a:spcPct val="130000"/>
              </a:lnSpc>
              <a:defRPr sz="1600">
                <a:solidFill>
                  <a:schemeClr val="accent2"/>
                </a:solidFill>
              </a:defRPr>
            </a:lvl4pPr>
            <a:lvl5pPr>
              <a:lnSpc>
                <a:spcPct val="130000"/>
              </a:lnSpc>
              <a:defRPr sz="1600">
                <a:solidFill>
                  <a:schemeClr val="accent2"/>
                </a:solidFill>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 name="平行四边形 20"/>
          <p:cNvSpPr/>
          <p:nvPr userDrawn="1"/>
        </p:nvSpPr>
        <p:spPr>
          <a:xfrm>
            <a:off x="11428834" y="119858"/>
            <a:ext cx="473565" cy="242093"/>
          </a:xfrm>
          <a:prstGeom prst="parallelogram">
            <a:avLst>
              <a:gd name="adj" fmla="val 4444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sp>
        <p:nvSpPr>
          <p:cNvPr id="22" name="平行四边形 21"/>
          <p:cNvSpPr/>
          <p:nvPr userDrawn="1"/>
        </p:nvSpPr>
        <p:spPr>
          <a:xfrm>
            <a:off x="11016782" y="322603"/>
            <a:ext cx="473565" cy="242093"/>
          </a:xfrm>
          <a:prstGeom prst="parallelogram">
            <a:avLst>
              <a:gd name="adj" fmla="val 4444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封底">
    <p:bg>
      <p:bgPr>
        <a:solidFill>
          <a:schemeClr val="accent1"/>
        </a:solidFill>
        <a:effectLst/>
      </p:bgPr>
    </p:bg>
    <p:spTree>
      <p:nvGrpSpPr>
        <p:cNvPr id="1" name=""/>
        <p:cNvGrpSpPr/>
        <p:nvPr/>
      </p:nvGrpSpPr>
      <p:grpSpPr>
        <a:xfrm>
          <a:off x="0" y="0"/>
          <a:ext cx="0" cy="0"/>
          <a:chOff x="0" y="0"/>
          <a:chExt cx="0" cy="0"/>
        </a:xfrm>
      </p:grpSpPr>
      <p:pic>
        <p:nvPicPr>
          <p:cNvPr id="17" name="图片 16" descr="图片包含 建筑物&#10;&#10;自动生成的说明"/>
          <p:cNvPicPr>
            <a:picLocks noChangeAspect="1"/>
          </p:cNvPicPr>
          <p:nvPr userDrawn="1"/>
        </p:nvPicPr>
        <p:blipFill>
          <a:blip r:embed="rId2">
            <a:alphaModFix amt="2000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0416" y="2900150"/>
            <a:ext cx="12292835" cy="3957851"/>
          </a:xfrm>
          <a:prstGeom prst="rect">
            <a:avLst/>
          </a:prstGeom>
        </p:spPr>
      </p:pic>
      <p:pic>
        <p:nvPicPr>
          <p:cNvPr id="19" name="图片 18" descr="图片包含 户外, 标牌, 黑色&#10;&#10;自动生成的说明"/>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67828" y="853340"/>
            <a:ext cx="1656344" cy="1656344"/>
          </a:xfrm>
          <a:prstGeom prst="rect">
            <a:avLst/>
          </a:prstGeom>
        </p:spPr>
      </p:pic>
      <p:sp>
        <p:nvSpPr>
          <p:cNvPr id="20" name="文本占位符 31"/>
          <p:cNvSpPr>
            <a:spLocks noGrp="1"/>
          </p:cNvSpPr>
          <p:nvPr>
            <p:ph type="body" sz="quarter" idx="11"/>
          </p:nvPr>
        </p:nvSpPr>
        <p:spPr>
          <a:xfrm>
            <a:off x="2555163" y="3129757"/>
            <a:ext cx="7081677" cy="598488"/>
          </a:xfrm>
          <a:prstGeom prst="rect">
            <a:avLst/>
          </a:prstGeom>
        </p:spPr>
        <p:txBody>
          <a:bodyPr anchor="ctr"/>
          <a:lstStyle>
            <a:lvl1pPr marL="0" indent="0" algn="ctr">
              <a:lnSpc>
                <a:spcPct val="100000"/>
              </a:lnSpc>
              <a:buNone/>
              <a:defRPr sz="6000" b="1" spc="600">
                <a:solidFill>
                  <a:schemeClr val="bg1"/>
                </a:solidFill>
              </a:defRPr>
            </a:lvl1pPr>
          </a:lstStyle>
          <a:p>
            <a:pPr lvl="0"/>
            <a:endParaRPr lang="zh-CN" altLang="en-US" dirty="0"/>
          </a:p>
        </p:txBody>
      </p:sp>
      <p:pic>
        <p:nvPicPr>
          <p:cNvPr id="7" name="图片 6"/>
          <p:cNvPicPr>
            <a:picLocks noChangeAspect="1"/>
          </p:cNvPicPr>
          <p:nvPr userDrawn="1"/>
        </p:nvPicPr>
        <p:blipFill rotWithShape="1">
          <a:blip r:embed="rId4">
            <a:alphaModFix amt="20000"/>
            <a:duotone>
              <a:schemeClr val="accent4">
                <a:shade val="45000"/>
                <a:satMod val="135000"/>
              </a:schemeClr>
              <a:prstClr val="white"/>
            </a:duotone>
          </a:blip>
          <a:srcRect t="9831" b="36385"/>
          <a:stretch>
            <a:fillRect/>
          </a:stretch>
        </p:blipFill>
        <p:spPr>
          <a:xfrm>
            <a:off x="3352563" y="6146610"/>
            <a:ext cx="5486876" cy="406590"/>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封底-2">
    <p:bg>
      <p:bgPr>
        <a:solidFill>
          <a:schemeClr val="accent1"/>
        </a:solidFill>
        <a:effectLst/>
      </p:bgPr>
    </p:bg>
    <p:spTree>
      <p:nvGrpSpPr>
        <p:cNvPr id="1" name=""/>
        <p:cNvGrpSpPr/>
        <p:nvPr/>
      </p:nvGrpSpPr>
      <p:grpSpPr>
        <a:xfrm>
          <a:off x="0" y="0"/>
          <a:ext cx="0" cy="0"/>
          <a:chOff x="0" y="0"/>
          <a:chExt cx="0" cy="0"/>
        </a:xfrm>
      </p:grpSpPr>
      <p:pic>
        <p:nvPicPr>
          <p:cNvPr id="9" name="图片 8" descr="图片包含 建筑物&#10;&#10;自动生成的说明"/>
          <p:cNvPicPr>
            <a:picLocks noChangeAspect="1"/>
          </p:cNvPicPr>
          <p:nvPr userDrawn="1"/>
        </p:nvPicPr>
        <p:blipFill>
          <a:blip r:embed="rId2">
            <a:alphaModFix amt="2000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0416" y="2900150"/>
            <a:ext cx="12292835" cy="3957851"/>
          </a:xfrm>
          <a:prstGeom prst="rect">
            <a:avLst/>
          </a:prstGeom>
        </p:spPr>
      </p:pic>
      <p:cxnSp>
        <p:nvCxnSpPr>
          <p:cNvPr id="13" name="直接连接符 12"/>
          <p:cNvCxnSpPr/>
          <p:nvPr userDrawn="1"/>
        </p:nvCxnSpPr>
        <p:spPr>
          <a:xfrm>
            <a:off x="7322505" y="1488254"/>
            <a:ext cx="21975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322505" y="4146847"/>
            <a:ext cx="219751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文本占位符 31"/>
          <p:cNvSpPr>
            <a:spLocks noGrp="1"/>
          </p:cNvSpPr>
          <p:nvPr>
            <p:ph type="body" sz="quarter" idx="11"/>
          </p:nvPr>
        </p:nvSpPr>
        <p:spPr>
          <a:xfrm>
            <a:off x="5033473" y="2496180"/>
            <a:ext cx="7081677" cy="598488"/>
          </a:xfrm>
          <a:prstGeom prst="rect">
            <a:avLst/>
          </a:prstGeom>
        </p:spPr>
        <p:txBody>
          <a:bodyPr anchor="ctr"/>
          <a:lstStyle>
            <a:lvl1pPr marL="0" indent="0" algn="ctr">
              <a:lnSpc>
                <a:spcPct val="100000"/>
              </a:lnSpc>
              <a:buNone/>
              <a:defRPr sz="6000" b="1" spc="600">
                <a:solidFill>
                  <a:schemeClr val="bg1"/>
                </a:solidFill>
              </a:defRPr>
            </a:lvl1pPr>
          </a:lstStyle>
          <a:p>
            <a:pPr lvl="0"/>
            <a:endParaRPr lang="zh-CN" altLang="en-US" dirty="0"/>
          </a:p>
        </p:txBody>
      </p:sp>
      <p:pic>
        <p:nvPicPr>
          <p:cNvPr id="3" name="图片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90001" y="1860735"/>
            <a:ext cx="2858911" cy="2332270"/>
          </a:xfrm>
          <a:prstGeom prst="rect">
            <a:avLst/>
          </a:prstGeom>
        </p:spPr>
      </p:pic>
      <p:pic>
        <p:nvPicPr>
          <p:cNvPr id="7" name="图片 6"/>
          <p:cNvPicPr>
            <a:picLocks noChangeAspect="1"/>
          </p:cNvPicPr>
          <p:nvPr userDrawn="1"/>
        </p:nvPicPr>
        <p:blipFill rotWithShape="1">
          <a:blip r:embed="rId4">
            <a:alphaModFix amt="20000"/>
            <a:duotone>
              <a:schemeClr val="accent4">
                <a:shade val="45000"/>
                <a:satMod val="135000"/>
              </a:schemeClr>
              <a:prstClr val="white"/>
            </a:duotone>
          </a:blip>
          <a:srcRect t="9831" b="36385"/>
          <a:stretch>
            <a:fillRect/>
          </a:stretch>
        </p:blipFill>
        <p:spPr>
          <a:xfrm>
            <a:off x="3352563" y="6146610"/>
            <a:ext cx="5486876" cy="406590"/>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封底-3">
    <p:bg>
      <p:bgPr>
        <a:solidFill>
          <a:schemeClr val="accent1"/>
        </a:solidFill>
        <a:effectLst/>
      </p:bgPr>
    </p:bg>
    <p:spTree>
      <p:nvGrpSpPr>
        <p:cNvPr id="1" name=""/>
        <p:cNvGrpSpPr/>
        <p:nvPr/>
      </p:nvGrpSpPr>
      <p:grpSpPr>
        <a:xfrm>
          <a:off x="0" y="0"/>
          <a:ext cx="0" cy="0"/>
          <a:chOff x="0" y="0"/>
          <a:chExt cx="0" cy="0"/>
        </a:xfrm>
      </p:grpSpPr>
      <p:sp>
        <p:nvSpPr>
          <p:cNvPr id="2" name="流程图: 离页连接符 1"/>
          <p:cNvSpPr/>
          <p:nvPr userDrawn="1"/>
        </p:nvSpPr>
        <p:spPr>
          <a:xfrm>
            <a:off x="3419387" y="1"/>
            <a:ext cx="5353229" cy="5219695"/>
          </a:xfrm>
          <a:prstGeom prst="flowChartOffpage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20" name="文本占位符 31"/>
          <p:cNvSpPr>
            <a:spLocks noGrp="1"/>
          </p:cNvSpPr>
          <p:nvPr>
            <p:ph type="body" sz="quarter" idx="11"/>
          </p:nvPr>
        </p:nvSpPr>
        <p:spPr>
          <a:xfrm>
            <a:off x="2952572" y="2609847"/>
            <a:ext cx="6286859" cy="598488"/>
          </a:xfrm>
          <a:prstGeom prst="rect">
            <a:avLst/>
          </a:prstGeom>
        </p:spPr>
        <p:txBody>
          <a:bodyPr anchor="ctr"/>
          <a:lstStyle>
            <a:lvl1pPr marL="0" indent="0" algn="ctr">
              <a:lnSpc>
                <a:spcPct val="100000"/>
              </a:lnSpc>
              <a:buNone/>
              <a:defRPr sz="5400" b="1" spc="600">
                <a:solidFill>
                  <a:schemeClr val="accent1"/>
                </a:solidFill>
              </a:defRPr>
            </a:lvl1pPr>
          </a:lstStyle>
          <a:p>
            <a:pPr lvl="0"/>
            <a:endParaRPr lang="zh-CN" altLang="en-US" dirty="0"/>
          </a:p>
        </p:txBody>
      </p:sp>
      <p:pic>
        <p:nvPicPr>
          <p:cNvPr id="7" name="图片 6"/>
          <p:cNvPicPr>
            <a:picLocks noChangeAspect="1"/>
          </p:cNvPicPr>
          <p:nvPr userDrawn="1"/>
        </p:nvPicPr>
        <p:blipFill rotWithShape="1">
          <a:blip r:embed="rId2">
            <a:alphaModFix amt="20000"/>
            <a:duotone>
              <a:schemeClr val="accent4">
                <a:shade val="45000"/>
                <a:satMod val="135000"/>
              </a:schemeClr>
              <a:prstClr val="white"/>
            </a:duotone>
          </a:blip>
          <a:srcRect t="9831" b="36385"/>
          <a:stretch>
            <a:fillRect/>
          </a:stretch>
        </p:blipFill>
        <p:spPr>
          <a:xfrm>
            <a:off x="3352563" y="6146610"/>
            <a:ext cx="5486876" cy="406590"/>
          </a:xfrm>
          <a:prstGeom prst="rect">
            <a:avLst/>
          </a:prstGeom>
        </p:spPr>
      </p:pic>
      <p:pic>
        <p:nvPicPr>
          <p:cNvPr id="5" name="图片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86411" y="188998"/>
            <a:ext cx="3019180" cy="2116050"/>
          </a:xfrm>
          <a:prstGeom prst="rect">
            <a:avLst/>
          </a:prstGeom>
        </p:spPr>
      </p:pic>
      <p:sp>
        <p:nvSpPr>
          <p:cNvPr id="18" name="任意多边形: 形状 17"/>
          <p:cNvSpPr/>
          <p:nvPr userDrawn="1"/>
        </p:nvSpPr>
        <p:spPr>
          <a:xfrm>
            <a:off x="3419387" y="4393629"/>
            <a:ext cx="5353229" cy="1461642"/>
          </a:xfrm>
          <a:custGeom>
            <a:avLst/>
            <a:gdLst>
              <a:gd name="connsiteX0" fmla="*/ 0 w 5353229"/>
              <a:gd name="connsiteY0" fmla="*/ 0 h 1461642"/>
              <a:gd name="connsiteX1" fmla="*/ 2676615 w 5353229"/>
              <a:gd name="connsiteY1" fmla="*/ 1043939 h 1461642"/>
              <a:gd name="connsiteX2" fmla="*/ 5353229 w 5353229"/>
              <a:gd name="connsiteY2" fmla="*/ 0 h 1461642"/>
              <a:gd name="connsiteX3" fmla="*/ 5353229 w 5353229"/>
              <a:gd name="connsiteY3" fmla="*/ 417703 h 1461642"/>
              <a:gd name="connsiteX4" fmla="*/ 2676615 w 5353229"/>
              <a:gd name="connsiteY4" fmla="*/ 1461642 h 1461642"/>
              <a:gd name="connsiteX5" fmla="*/ 0 w 5353229"/>
              <a:gd name="connsiteY5" fmla="*/ 417703 h 1461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3229" h="1461642">
                <a:moveTo>
                  <a:pt x="0" y="0"/>
                </a:moveTo>
                <a:lnTo>
                  <a:pt x="2676615" y="1043939"/>
                </a:lnTo>
                <a:lnTo>
                  <a:pt x="5353229" y="0"/>
                </a:lnTo>
                <a:lnTo>
                  <a:pt x="5353229" y="417703"/>
                </a:lnTo>
                <a:lnTo>
                  <a:pt x="2676615" y="1461642"/>
                </a:lnTo>
                <a:lnTo>
                  <a:pt x="0" y="417703"/>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pic>
        <p:nvPicPr>
          <p:cNvPr id="9" name="图片 8" descr="图片包含 建筑物&#10;&#10;自动生成的说明"/>
          <p:cNvPicPr>
            <a:picLocks noChangeAspect="1"/>
          </p:cNvPicPr>
          <p:nvPr userDrawn="1"/>
        </p:nvPicPr>
        <p:blipFill>
          <a:blip r:embed="rId4">
            <a:alphaModFix amt="2000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0416" y="2900150"/>
            <a:ext cx="12292835" cy="3957851"/>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pPr defTabSz="914400"/>
            <a:fld id="{6C53781C-E1F6-4315-A39D-61273F2E0596}" type="slidenum">
              <a:rPr lang="zh-CN" altLang="en-US" smtClean="0">
                <a:solidFill>
                  <a:srgbClr val="000000">
                    <a:tint val="75000"/>
                  </a:srgbClr>
                </a:solidFill>
              </a:rPr>
              <a:t>‹#›</a:t>
            </a:fld>
            <a:endParaRPr lang="zh-CN" altLang="en-US" dirty="0">
              <a:solidFill>
                <a:srgbClr val="000000">
                  <a:tint val="75000"/>
                </a:srgb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空白（lowpoly）">
    <p:spTree>
      <p:nvGrpSpPr>
        <p:cNvPr id="1" name=""/>
        <p:cNvGrpSpPr/>
        <p:nvPr/>
      </p:nvGrpSpPr>
      <p:grpSpPr>
        <a:xfrm>
          <a:off x="0" y="0"/>
          <a:ext cx="0" cy="0"/>
          <a:chOff x="0" y="0"/>
          <a:chExt cx="0" cy="0"/>
        </a:xfrm>
      </p:grpSpPr>
      <p:pic>
        <p:nvPicPr>
          <p:cNvPr id="5" name="图片 4"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6" y="1"/>
            <a:ext cx="12188951" cy="6858000"/>
          </a:xfrm>
          <a:prstGeom prst="rect">
            <a:avLst/>
          </a:prstGeom>
        </p:spPr>
      </p:pic>
      <p:sp>
        <p:nvSpPr>
          <p:cNvPr id="3" name="灯片编号占位符 2"/>
          <p:cNvSpPr>
            <a:spLocks noGrp="1"/>
          </p:cNvSpPr>
          <p:nvPr>
            <p:ph type="sldNum" sz="quarter" idx="10"/>
          </p:nvPr>
        </p:nvSpPr>
        <p:spPr/>
        <p:txBody>
          <a:bodyPr/>
          <a:lstStyle/>
          <a:p>
            <a:pPr defTabSz="914400"/>
            <a:fld id="{6C53781C-E1F6-4315-A39D-61273F2E0596}" type="slidenum">
              <a:rPr lang="zh-CN" altLang="en-US" smtClean="0">
                <a:solidFill>
                  <a:srgbClr val="000000">
                    <a:tint val="75000"/>
                  </a:srgbClr>
                </a:solidFill>
              </a:rPr>
              <a:t>‹#›</a:t>
            </a:fld>
            <a:endParaRPr lang="zh-CN" altLang="en-US" dirty="0">
              <a:solidFill>
                <a:srgbClr val="000000">
                  <a:tint val="75000"/>
                </a:srgb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828E28DC-73EA-4252-9EC6-A02D7B2FC19D}" type="datetimeFigureOut">
              <a:rPr lang="zh-CN" altLang="en-US"/>
              <a:t>2021/5/6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pPr>
              <a:defRPr/>
            </a:pPr>
            <a:fld id="{F9FED55B-1970-4E82-A996-E4332A0B6844}" type="slidenum">
              <a:rPr lang="zh-CN" altLang="en-US"/>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lvl1pPr>
              <a:defRPr/>
            </a:lvl1pPr>
          </a:lstStyle>
          <a:p>
            <a:pPr>
              <a:defRPr/>
            </a:pPr>
            <a:fld id="{C8FC5194-06D7-4E73-BC7B-2C32E383D389}" type="datetimeFigureOut">
              <a:rPr lang="zh-CN" altLang="en-US"/>
              <a:t>2021/5/6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pPr>
              <a:defRPr/>
            </a:pPr>
            <a:fld id="{3260D32D-CAD5-48CE-A360-1245EF548D5E}" type="slidenum">
              <a:rPr lang="zh-CN" altLang="en-US"/>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注页">
    <p:bg>
      <p:bgPr>
        <a:solidFill>
          <a:srgbClr val="E73A1C"/>
        </a:solidFill>
        <a:effectLst/>
      </p:bgPr>
    </p:bg>
    <p:spTree>
      <p:nvGrpSpPr>
        <p:cNvPr id="1" name=""/>
        <p:cNvGrpSpPr/>
        <p:nvPr/>
      </p:nvGrpSpPr>
      <p:grpSpPr>
        <a:xfrm>
          <a:off x="0" y="0"/>
          <a:ext cx="0" cy="0"/>
          <a:chOff x="0" y="0"/>
          <a:chExt cx="0" cy="0"/>
        </a:xfrm>
      </p:grpSpPr>
      <p:sp>
        <p:nvSpPr>
          <p:cNvPr id="6" name="矩形 5"/>
          <p:cNvSpPr/>
          <p:nvPr userDrawn="1"/>
        </p:nvSpPr>
        <p:spPr>
          <a:xfrm>
            <a:off x="440603" y="759873"/>
            <a:ext cx="646331" cy="369332"/>
          </a:xfrm>
          <a:prstGeom prst="rect">
            <a:avLst/>
          </a:prstGeom>
        </p:spPr>
        <p:txBody>
          <a:bodyPr wrap="none">
            <a:spAutoFit/>
          </a:bodyPr>
          <a:lstStyle/>
          <a:p>
            <a:pPr marL="0" marR="0" lvl="0" indent="0" defTabSz="6096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标注</a:t>
            </a:r>
            <a:endParaRPr kumimoji="0" lang="zh-CN" altLang="en-US" sz="1800" b="0" i="0" u="none" strike="noStrike" kern="0" cap="none" spc="0" normalizeH="0" baseline="0" noProof="0" dirty="0">
              <a:ln>
                <a:noFill/>
              </a:ln>
              <a:solidFill>
                <a:srgbClr val="FFFFFF"/>
              </a:solidFill>
              <a:effectLst/>
              <a:uLnTx/>
              <a:uFillTx/>
              <a:latin typeface="Segoe UI Light" panose="020B0502040204020203"/>
              <a:ea typeface="微软雅黑" panose="020B0503020204020204" charset="-122"/>
              <a:cs typeface="Segoe UI Light" panose="020B0502040204020203"/>
            </a:endParaRPr>
          </a:p>
        </p:txBody>
      </p:sp>
      <p:sp>
        <p:nvSpPr>
          <p:cNvPr id="11" name="矩形 10"/>
          <p:cNvSpPr/>
          <p:nvPr userDrawn="1"/>
        </p:nvSpPr>
        <p:spPr>
          <a:xfrm>
            <a:off x="2572589" y="759873"/>
            <a:ext cx="1402001" cy="2025170"/>
          </a:xfrm>
          <a:prstGeom prst="rect">
            <a:avLst/>
          </a:prstGeom>
        </p:spPr>
        <p:txBody>
          <a:bodyPr wrap="square">
            <a:spAutoFit/>
          </a:bodyPr>
          <a:lstStyle/>
          <a:p>
            <a:pPr marL="0" marR="0" lvl="0" indent="0" defTabSz="609600" eaLnBrk="1" fontAlgn="auto" latinLnBrk="0" hangingPunct="1">
              <a:lnSpc>
                <a:spcPct val="130000"/>
              </a:lnSpc>
              <a:spcBef>
                <a:spcPts val="0"/>
              </a:spcBef>
              <a:spcAft>
                <a:spcPts val="0"/>
              </a:spcAft>
              <a:buClrTx/>
              <a:buSzTx/>
              <a:buFontTx/>
              <a:buNone/>
              <a:defRPr/>
            </a:pPr>
            <a:r>
              <a:rPr kumimoji="0" lang="zh-CN" altLang="en-US"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使用说明 </a:t>
            </a:r>
            <a:endParaRPr kumimoji="0" lang="en-US" altLang="zh-CN" sz="1400" b="0" i="0" u="none" strike="noStrike" kern="0" cap="none" spc="0" normalizeH="0" baseline="0" noProof="0" dirty="0">
              <a:ln>
                <a:noFill/>
              </a:ln>
              <a:solidFill>
                <a:srgbClr val="FFFFFF"/>
              </a:solidFill>
              <a:effectLst/>
              <a:uLnTx/>
              <a:uFillTx/>
              <a:latin typeface="Segoe UI Light" panose="020B0502040204020203"/>
              <a:ea typeface="微软雅黑" panose="020B0503020204020204" charset="-122"/>
              <a:cs typeface="Segoe UI Light" panose="020B0502040204020203"/>
            </a:endParaRPr>
          </a:p>
          <a:p>
            <a:pPr marL="0" marR="0" lvl="0" indent="0" defTabSz="609600" eaLnBrk="1" fontAlgn="auto" latinLnBrk="0" hangingPunct="1">
              <a:lnSpc>
                <a:spcPct val="130000"/>
              </a:lnSpc>
              <a:spcBef>
                <a:spcPts val="0"/>
              </a:spcBef>
              <a:spcAft>
                <a:spcPts val="0"/>
              </a:spcAft>
              <a:buClrTx/>
              <a:buSzTx/>
              <a:buFontTx/>
              <a:buNone/>
              <a:defRPr/>
            </a:pPr>
            <a:endParaRPr kumimoji="0" lang="en-US" altLang="zh-CN" sz="1400" b="0" i="0" u="none" strike="noStrike" kern="0" cap="none" spc="0" normalizeH="0" baseline="0" noProof="0" dirty="0">
              <a:ln>
                <a:noFill/>
              </a:ln>
              <a:solidFill>
                <a:srgbClr val="FFFFFF"/>
              </a:solidFill>
              <a:effectLst/>
              <a:uLnTx/>
              <a:uFillTx/>
              <a:latin typeface="Segoe UI Light" panose="020B0502040204020203"/>
              <a:ea typeface="微软雅黑" panose="020B0503020204020204" charset="-122"/>
              <a:cs typeface="Segoe UI Light" panose="020B0502040204020203"/>
            </a:endParaRPr>
          </a:p>
          <a:p>
            <a:pPr marL="0" marR="0" lvl="0" indent="0" defTabSz="609600" eaLnBrk="1" fontAlgn="auto" latinLnBrk="0" hangingPunct="1">
              <a:lnSpc>
                <a:spcPct val="130000"/>
              </a:lnSpc>
              <a:spcBef>
                <a:spcPts val="0"/>
              </a:spcBef>
              <a:spcAft>
                <a:spcPts val="0"/>
              </a:spcAft>
              <a:buClrTx/>
              <a:buSzTx/>
              <a:buFontTx/>
              <a:buNone/>
              <a:defRPr/>
            </a:pPr>
            <a:endParaRPr kumimoji="0" lang="en-US" altLang="zh-CN"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endParaRPr>
          </a:p>
          <a:p>
            <a:pPr marL="0" marR="0" lvl="0" indent="0" defTabSz="609600" eaLnBrk="1" fontAlgn="auto" latinLnBrk="0" hangingPunct="1">
              <a:lnSpc>
                <a:spcPct val="130000"/>
              </a:lnSpc>
              <a:spcBef>
                <a:spcPts val="0"/>
              </a:spcBef>
              <a:spcAft>
                <a:spcPts val="0"/>
              </a:spcAft>
              <a:buClrTx/>
              <a:buSzTx/>
              <a:buFontTx/>
              <a:buNone/>
              <a:defRPr/>
            </a:pPr>
            <a:endParaRPr kumimoji="0" lang="en-US" altLang="zh-CN" sz="1400" b="0" i="0" u="none" strike="noStrike" kern="0" cap="none" spc="0" normalizeH="0" baseline="0" noProof="0" dirty="0">
              <a:ln>
                <a:noFill/>
              </a:ln>
              <a:solidFill>
                <a:srgbClr val="FFFFFF"/>
              </a:solidFill>
              <a:effectLst/>
              <a:uLnTx/>
              <a:uFillTx/>
              <a:latin typeface="Segoe UI Light" panose="020B0502040204020203"/>
              <a:ea typeface="微软雅黑" panose="020B0503020204020204" charset="-122"/>
              <a:cs typeface="Segoe UI Light" panose="020B0502040204020203"/>
            </a:endParaRPr>
          </a:p>
          <a:p>
            <a:pPr marL="0" marR="0" lvl="0" indent="0" defTabSz="609600" eaLnBrk="1" fontAlgn="auto" latinLnBrk="0" hangingPunct="1">
              <a:lnSpc>
                <a:spcPct val="130000"/>
              </a:lnSpc>
              <a:spcBef>
                <a:spcPts val="0"/>
              </a:spcBef>
              <a:spcAft>
                <a:spcPts val="0"/>
              </a:spcAft>
              <a:buClrTx/>
              <a:buSzTx/>
              <a:buFontTx/>
              <a:buNone/>
              <a:defRPr/>
            </a:pPr>
            <a:endParaRPr kumimoji="0" lang="en-US" altLang="zh-CN"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endParaRPr>
          </a:p>
          <a:p>
            <a:pPr marL="0" marR="0" lvl="0" indent="0" defTabSz="609600" eaLnBrk="1" fontAlgn="auto" latinLnBrk="0" hangingPunct="1">
              <a:lnSpc>
                <a:spcPct val="130000"/>
              </a:lnSpc>
              <a:spcBef>
                <a:spcPts val="0"/>
              </a:spcBef>
              <a:spcAft>
                <a:spcPts val="0"/>
              </a:spcAft>
              <a:buClrTx/>
              <a:buSzTx/>
              <a:buFontTx/>
              <a:buNone/>
              <a:defRPr/>
            </a:pPr>
            <a:endParaRPr kumimoji="0" lang="en-US" altLang="zh-CN"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endParaRPr>
          </a:p>
          <a:p>
            <a:pPr marL="0" marR="0" lvl="0" indent="0" defTabSz="609600" eaLnBrk="1" fontAlgn="auto" latinLnBrk="0" hangingPunct="1">
              <a:lnSpc>
                <a:spcPct val="130000"/>
              </a:lnSpc>
              <a:spcBef>
                <a:spcPts val="0"/>
              </a:spcBef>
              <a:spcAft>
                <a:spcPts val="0"/>
              </a:spcAft>
              <a:buClrTx/>
              <a:buSzTx/>
              <a:buFontTx/>
              <a:buNone/>
              <a:defRPr/>
            </a:pPr>
            <a:r>
              <a:rPr kumimoji="0" lang="zh-CN" altLang="en-US"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声明</a:t>
            </a:r>
            <a:endParaRPr kumimoji="0" lang="en-US" altLang="zh-CN" sz="1400" b="0" i="0" u="none" strike="noStrike" kern="0" cap="none" spc="0" normalizeH="0" baseline="0" noProof="0" dirty="0">
              <a:ln>
                <a:noFill/>
              </a:ln>
              <a:solidFill>
                <a:srgbClr val="FFFFFF"/>
              </a:solidFill>
              <a:effectLst/>
              <a:uLnTx/>
              <a:uFillTx/>
              <a:latin typeface="Segoe UI Light" panose="020B0502040204020203"/>
              <a:ea typeface="微软雅黑" panose="020B0503020204020204" charset="-122"/>
              <a:cs typeface="Segoe UI Light" panose="020B0502040204020203"/>
            </a:endParaRPr>
          </a:p>
        </p:txBody>
      </p:sp>
      <p:sp>
        <p:nvSpPr>
          <p:cNvPr id="12" name="矩形 11"/>
          <p:cNvSpPr/>
          <p:nvPr userDrawn="1"/>
        </p:nvSpPr>
        <p:spPr>
          <a:xfrm>
            <a:off x="4153010" y="759873"/>
            <a:ext cx="7074345" cy="2585323"/>
          </a:xfrm>
          <a:prstGeom prst="rect">
            <a:avLst/>
          </a:prstGeom>
        </p:spPr>
        <p:txBody>
          <a:bodyPr wrap="square">
            <a:spAutoFit/>
          </a:bodyPr>
          <a:lstStyle/>
          <a:p>
            <a:pPr marL="0" marR="0" lvl="0" indent="0" defTabSz="914400" eaLnBrk="1" fontAlgn="auto" latinLnBrk="0" hangingPunct="1">
              <a:lnSpc>
                <a:spcPct val="130000"/>
              </a:lnSpc>
              <a:spcBef>
                <a:spcPts val="0"/>
              </a:spcBef>
              <a:spcAft>
                <a:spcPts val="0"/>
              </a:spcAft>
              <a:buClrTx/>
              <a:buSzTx/>
              <a:buFontTx/>
              <a:buNone/>
              <a:defRPr/>
            </a:pPr>
            <a:r>
              <a:rPr kumimoji="0" lang="zh-CN" altLang="en-US"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本</a:t>
            </a:r>
            <a:r>
              <a:rPr kumimoji="0" lang="en-US" altLang="zh-CN"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PPT</a:t>
            </a:r>
            <a:r>
              <a:rPr kumimoji="0" lang="zh-CN" altLang="en-US"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模板为作者原创，著作权归作者所有。</a:t>
            </a:r>
            <a:endParaRPr kumimoji="0" lang="en-US" altLang="zh-CN"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endParaRPr>
          </a:p>
          <a:p>
            <a:pPr marL="0" marR="0" lvl="0" indent="0" defTabSz="914400" eaLnBrk="1" fontAlgn="auto" latinLnBrk="0" hangingPunct="1">
              <a:lnSpc>
                <a:spcPct val="130000"/>
              </a:lnSpc>
              <a:spcBef>
                <a:spcPts val="0"/>
              </a:spcBef>
              <a:spcAft>
                <a:spcPts val="0"/>
              </a:spcAft>
              <a:buClrTx/>
              <a:buSzTx/>
              <a:buFontTx/>
              <a:buNone/>
              <a:defRPr/>
            </a:pPr>
            <a:r>
              <a:rPr kumimoji="0" lang="zh-CN" altLang="en-US"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您仅可以个人非商业用途使用本</a:t>
            </a:r>
            <a:r>
              <a:rPr kumimoji="0" lang="en-US" altLang="zh-CN"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PPT</a:t>
            </a:r>
            <a:r>
              <a:rPr kumimoji="0" lang="zh-CN" altLang="en-US"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模板，</a:t>
            </a:r>
            <a:r>
              <a:rPr kumimoji="0" lang="zh-CN" altLang="en-US" sz="1400" b="0" i="0" u="none" strike="noStrike" kern="1200" cap="none" spc="0" normalizeH="0" baseline="0" noProof="0">
                <a:ln>
                  <a:noFill/>
                </a:ln>
                <a:solidFill>
                  <a:prstClr val="white"/>
                </a:solidFill>
                <a:effectLst/>
                <a:uLnTx/>
                <a:uFillTx/>
                <a:latin typeface="+mn-lt"/>
                <a:ea typeface="微软雅黑" panose="020B0503020204020204" charset="-122"/>
                <a:cs typeface="+mn-cs"/>
              </a:rPr>
              <a:t>未经权利人书面明确授权，不可将信息内容的全部或部分用于出售，或以出租、出借、转让、分销、发布等其他任何方式供他人使用</a:t>
            </a:r>
            <a:r>
              <a:rPr kumimoji="0" lang="zh-CN" altLang="en-US"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a:t>
            </a:r>
            <a:r>
              <a:rPr kumimoji="0" lang="zh-CN" altLang="en-US" sz="1400" b="0" i="0" u="none" strike="noStrike" kern="1200" cap="none" spc="0" normalizeH="0" baseline="0" noProof="0">
                <a:ln>
                  <a:noFill/>
                </a:ln>
                <a:solidFill>
                  <a:prstClr val="white"/>
                </a:solidFill>
                <a:effectLst/>
                <a:uLnTx/>
                <a:uFillTx/>
                <a:latin typeface="+mn-lt"/>
                <a:ea typeface="微软雅黑" panose="020B0503020204020204" charset="-122"/>
                <a:cs typeface="+mn-cs"/>
              </a:rPr>
              <a:t>否则将承担法律责任。</a:t>
            </a:r>
            <a:endParaRPr kumimoji="0" lang="en-US" altLang="zh-CN"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endParaRPr>
          </a:p>
          <a:p>
            <a:pPr marL="0" marR="0" lvl="0" indent="0" defTabSz="609600" eaLnBrk="1" fontAlgn="auto" latinLnBrk="0" hangingPunct="1">
              <a:lnSpc>
                <a:spcPct val="130000"/>
              </a:lnSpc>
              <a:spcBef>
                <a:spcPts val="0"/>
              </a:spcBef>
              <a:spcAft>
                <a:spcPts val="0"/>
              </a:spcAft>
              <a:buClrTx/>
              <a:buSzTx/>
              <a:buFontTx/>
              <a:buNone/>
              <a:defRPr/>
            </a:pPr>
            <a:endParaRPr kumimoji="0" lang="en-US" altLang="zh-CN" sz="1400" b="0" i="0" u="none" strike="noStrike" kern="0" cap="none" spc="0" normalizeH="0" baseline="0" noProof="0" dirty="0">
              <a:ln>
                <a:noFill/>
              </a:ln>
              <a:solidFill>
                <a:srgbClr val="FFFFFF"/>
              </a:solidFill>
              <a:effectLst/>
              <a:uLnTx/>
              <a:uFillTx/>
              <a:latin typeface="Segoe UI Light" panose="020B0502040204020203"/>
              <a:ea typeface="微软雅黑" panose="020B0503020204020204" charset="-122"/>
              <a:cs typeface="Segoe UI Light" panose="020B0502040204020203"/>
            </a:endParaRPr>
          </a:p>
          <a:p>
            <a:pPr marL="0" marR="0" lvl="0" indent="0" defTabSz="609600" eaLnBrk="1" fontAlgn="auto" latinLnBrk="0" hangingPunct="1">
              <a:lnSpc>
                <a:spcPct val="130000"/>
              </a:lnSpc>
              <a:spcBef>
                <a:spcPts val="0"/>
              </a:spcBef>
              <a:spcAft>
                <a:spcPts val="0"/>
              </a:spcAft>
              <a:buClrTx/>
              <a:buSzTx/>
              <a:buFontTx/>
              <a:buNone/>
              <a:defRPr/>
            </a:pPr>
            <a:endParaRPr kumimoji="0" lang="en-US" altLang="zh-CN"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endParaRPr>
          </a:p>
          <a:p>
            <a:pPr marL="0" marR="0" lvl="0" indent="0" defTabSz="609600" eaLnBrk="1" fontAlgn="auto" latinLnBrk="0" hangingPunct="1">
              <a:lnSpc>
                <a:spcPct val="130000"/>
              </a:lnSpc>
              <a:spcBef>
                <a:spcPts val="0"/>
              </a:spcBef>
              <a:spcAft>
                <a:spcPts val="0"/>
              </a:spcAft>
              <a:buClrTx/>
              <a:buSzTx/>
              <a:buFontTx/>
              <a:buNone/>
              <a:defRPr/>
            </a:pPr>
            <a:r>
              <a:rPr kumimoji="0" lang="en-US" altLang="zh-CN"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OfficePLUS</a:t>
            </a:r>
            <a:r>
              <a:rPr kumimoji="0" lang="zh-CN" altLang="en-US"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尊重知识产权并注重保护用户享有的各项权利。</a:t>
            </a:r>
            <a:endParaRPr kumimoji="0" lang="en-US" altLang="zh-CN"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endParaRPr>
          </a:p>
          <a:p>
            <a:pPr marL="0" marR="0" lvl="0" indent="0" defTabSz="609600" eaLnBrk="1" fontAlgn="auto" latinLnBrk="0" hangingPunct="1">
              <a:lnSpc>
                <a:spcPct val="130000"/>
              </a:lnSpc>
              <a:spcBef>
                <a:spcPts val="0"/>
              </a:spcBef>
              <a:spcAft>
                <a:spcPts val="0"/>
              </a:spcAft>
              <a:buClrTx/>
              <a:buSzTx/>
              <a:buFontTx/>
              <a:buNone/>
              <a:defRPr/>
            </a:pPr>
            <a:r>
              <a:rPr kumimoji="0" lang="en-US" altLang="zh-CN"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OfficePLUS</a:t>
            </a:r>
            <a:r>
              <a:rPr kumimoji="0" lang="zh-CN" altLang="en-US"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拥有对本</a:t>
            </a:r>
            <a:r>
              <a:rPr kumimoji="0" lang="en-US" altLang="zh-CN"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PPT</a:t>
            </a:r>
            <a:r>
              <a:rPr kumimoji="0" lang="zh-CN" altLang="en-US" sz="1400" b="0" i="0" u="none" strike="noStrike" kern="0" cap="none" spc="0" normalizeH="0" baseline="0" noProof="0">
                <a:ln>
                  <a:noFill/>
                </a:ln>
                <a:solidFill>
                  <a:srgbClr val="FFFFFF"/>
                </a:solidFill>
                <a:effectLst/>
                <a:uLnTx/>
                <a:uFillTx/>
                <a:latin typeface="Segoe UI Light" panose="020B0502040204020203"/>
                <a:ea typeface="微软雅黑" panose="020B0503020204020204" charset="-122"/>
                <a:cs typeface="Segoe UI Light" panose="020B0502040204020203"/>
              </a:rPr>
              <a:t>模板进行展示、报道、宣传及用于市场活动的权利，若在比赛或商业应用过程中发生版权纠纷，其法律责任由作者本人承担。</a:t>
            </a:r>
            <a:endParaRPr kumimoji="0" lang="zh-CN" altLang="en-US" sz="1400" b="0" i="0" u="none" strike="noStrike" kern="0" cap="none" spc="0" normalizeH="0" baseline="0" noProof="0" dirty="0">
              <a:ln>
                <a:noFill/>
              </a:ln>
              <a:solidFill>
                <a:srgbClr val="FFFFFF"/>
              </a:solidFill>
              <a:effectLst/>
              <a:uLnTx/>
              <a:uFillTx/>
              <a:latin typeface="Segoe UI Light" panose="020B0502040204020203"/>
              <a:ea typeface="微软雅黑" panose="020B0503020204020204" charset="-122"/>
              <a:cs typeface="Segoe UI Light" panose="020B0502040204020203"/>
            </a:endParaRPr>
          </a:p>
        </p:txBody>
      </p:sp>
      <p:sp>
        <p:nvSpPr>
          <p:cNvPr id="13" name="矩形 12"/>
          <p:cNvSpPr/>
          <p:nvPr userDrawn="1"/>
        </p:nvSpPr>
        <p:spPr>
          <a:xfrm>
            <a:off x="440603" y="182445"/>
            <a:ext cx="777777" cy="246221"/>
          </a:xfrm>
          <a:prstGeom prst="rect">
            <a:avLst/>
          </a:prstGeom>
        </p:spPr>
        <p:txBody>
          <a:bodyPr wrap="none">
            <a:spAutoFit/>
          </a:bodyPr>
          <a:lstStyle/>
          <a:p>
            <a:pPr marL="0" marR="0" lvl="0" indent="0" defTabSz="609600" eaLnBrk="1" fontAlgn="auto" latinLnBrk="0" hangingPunct="1">
              <a:lnSpc>
                <a:spcPct val="100000"/>
              </a:lnSpc>
              <a:spcBef>
                <a:spcPts val="0"/>
              </a:spcBef>
              <a:spcAft>
                <a:spcPts val="0"/>
              </a:spcAft>
              <a:buClrTx/>
              <a:buSzTx/>
              <a:buFontTx/>
              <a:buNone/>
              <a:defRPr/>
            </a:pPr>
            <a:r>
              <a:rPr kumimoji="1" lang="en-US" altLang="zh-CN" sz="1000" b="0" i="0" u="none" strike="noStrike" kern="0" cap="none" spc="0" normalizeH="0" baseline="0" noProof="0" dirty="0">
                <a:ln>
                  <a:noFill/>
                </a:ln>
                <a:solidFill>
                  <a:prstClr val="white"/>
                </a:solidFill>
                <a:effectLst/>
                <a:uLnTx/>
                <a:uFillTx/>
                <a:latin typeface="Segoe UI Light" panose="020B0502040204020203"/>
                <a:ea typeface="微软雅黑" panose="020B0503020204020204" charset="-122"/>
                <a:cs typeface="Segoe UI Light" panose="020B0502040204020203"/>
              </a:rPr>
              <a:t>OfficePLUS</a:t>
            </a:r>
            <a:endParaRPr kumimoji="0" lang="zh-CN" altLang="en-US" sz="1000" b="0" i="0" u="none" strike="noStrike" kern="0" cap="none" spc="0" normalizeH="0" baseline="0" noProof="0" dirty="0">
              <a:ln>
                <a:noFill/>
              </a:ln>
              <a:solidFill>
                <a:prstClr val="white"/>
              </a:solidFill>
              <a:effectLst/>
              <a:uLnTx/>
              <a:uFillTx/>
              <a:latin typeface="Segoe UI Light" panose="020B0502040204020203"/>
              <a:ea typeface="微软雅黑" panose="020B0503020204020204" charset="-122"/>
              <a:cs typeface="Segoe UI Light" panose="020B0502040204020203"/>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ADD49FB5-79D4-48CC-A0CE-DFF00D331472}" type="datetimeFigureOut">
              <a:rPr lang="zh-CN" altLang="en-US"/>
              <a:t>2021/5/6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pPr>
              <a:defRPr/>
            </a:pPr>
            <a:fld id="{0EA46A23-01D1-4240-8131-D863ED05DED9}" type="slidenum">
              <a:rPr lang="zh-CN" altLang="en-US"/>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p:cNvSpPr>
            <a:spLocks noGrp="1"/>
          </p:cNvSpPr>
          <p:nvPr>
            <p:ph type="dt" sz="half" idx="10"/>
          </p:nvPr>
        </p:nvSpPr>
        <p:spPr/>
        <p:txBody>
          <a:bodyPr/>
          <a:lstStyle>
            <a:lvl1pPr>
              <a:defRPr/>
            </a:lvl1pPr>
          </a:lstStyle>
          <a:p>
            <a:pPr>
              <a:defRPr/>
            </a:pPr>
            <a:fld id="{AC8A736B-EB8D-467A-BAC4-138877CB8154}" type="datetimeFigureOut">
              <a:rPr lang="zh-CN" altLang="en-US"/>
              <a:t>2021/5/6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幻灯片编号占位符 5"/>
          <p:cNvSpPr>
            <a:spLocks noGrp="1"/>
          </p:cNvSpPr>
          <p:nvPr>
            <p:ph type="sldNum" sz="quarter" idx="12"/>
          </p:nvPr>
        </p:nvSpPr>
        <p:spPr/>
        <p:txBody>
          <a:bodyPr/>
          <a:lstStyle>
            <a:lvl1pPr>
              <a:defRPr/>
            </a:lvl1pPr>
          </a:lstStyle>
          <a:p>
            <a:pPr>
              <a:defRPr/>
            </a:pPr>
            <a:fld id="{7D3A00BE-C195-4BD1-90AA-7184210FB1B7}" type="slidenum">
              <a:rPr lang="zh-CN" altLang="en-US"/>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p:cNvSpPr>
            <a:spLocks noGrp="1"/>
          </p:cNvSpPr>
          <p:nvPr>
            <p:ph type="dt" sz="half" idx="10"/>
          </p:nvPr>
        </p:nvSpPr>
        <p:spPr/>
        <p:txBody>
          <a:bodyPr/>
          <a:lstStyle>
            <a:lvl1pPr>
              <a:defRPr/>
            </a:lvl1pPr>
          </a:lstStyle>
          <a:p>
            <a:pPr>
              <a:defRPr/>
            </a:pPr>
            <a:fld id="{C8562393-41B6-4090-8B35-BD6DFFA549C0}" type="datetimeFigureOut">
              <a:rPr lang="zh-CN" altLang="en-US"/>
              <a:t>2021/5/6</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幻灯片编号占位符 5"/>
          <p:cNvSpPr>
            <a:spLocks noGrp="1"/>
          </p:cNvSpPr>
          <p:nvPr>
            <p:ph type="sldNum" sz="quarter" idx="12"/>
          </p:nvPr>
        </p:nvSpPr>
        <p:spPr/>
        <p:txBody>
          <a:bodyPr/>
          <a:lstStyle>
            <a:lvl1pPr>
              <a:defRPr/>
            </a:lvl1pPr>
          </a:lstStyle>
          <a:p>
            <a:pPr>
              <a:defRPr/>
            </a:pPr>
            <a:fld id="{CB244842-5EA1-4882-9651-08A9D1C9ABC6}" type="slidenum">
              <a:rPr lang="zh-CN" altLang="en-US"/>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矩形 2"/>
          <p:cNvSpPr/>
          <p:nvPr userDrawn="1"/>
        </p:nvSpPr>
        <p:spPr>
          <a:xfrm>
            <a:off x="0" y="304800"/>
            <a:ext cx="390525" cy="50006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64235" eaLnBrk="1" fontAlgn="auto" hangingPunct="1">
              <a:spcBef>
                <a:spcPts val="0"/>
              </a:spcBef>
              <a:spcAft>
                <a:spcPts val="0"/>
              </a:spcAft>
              <a:defRPr/>
            </a:pPr>
            <a:endParaRPr kumimoji="1" lang="zh-CN" altLang="en-US" sz="1700"/>
          </a:p>
        </p:txBody>
      </p:sp>
      <p:pic>
        <p:nvPicPr>
          <p:cNvPr id="4" name="图片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97000" y="3316288"/>
            <a:ext cx="9398000" cy="354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4575" y="158750"/>
            <a:ext cx="79216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539646" y="193170"/>
            <a:ext cx="10515600" cy="724373"/>
          </a:xfrm>
        </p:spPr>
        <p:txBody>
          <a:bodyPr>
            <a:normAutofit/>
          </a:bodyPr>
          <a:lstStyle>
            <a:lvl1pPr>
              <a:defRPr sz="3200" b="1">
                <a:solidFill>
                  <a:srgbClr val="C00000"/>
                </a:solidFill>
                <a:latin typeface="微软雅黑" panose="020B0503020204020204" charset="-122"/>
                <a:ea typeface="微软雅黑" panose="020B0503020204020204" charset="-122"/>
                <a:cs typeface="微软雅黑" panose="020B0503020204020204" charset="-122"/>
              </a:defRPr>
            </a:lvl1pPr>
          </a:lstStyle>
          <a:p>
            <a:r>
              <a:rPr lang="zh-CN" altLang="en-US" dirty="0"/>
              <a:t>单击此处编辑母版标题样式</a:t>
            </a:r>
          </a:p>
        </p:txBody>
      </p:sp>
      <p:sp>
        <p:nvSpPr>
          <p:cNvPr id="6" name="日期占位符 2"/>
          <p:cNvSpPr>
            <a:spLocks noGrp="1"/>
          </p:cNvSpPr>
          <p:nvPr>
            <p:ph type="dt" sz="half" idx="10"/>
          </p:nvPr>
        </p:nvSpPr>
        <p:spPr/>
        <p:txBody>
          <a:bodyPr/>
          <a:lstStyle>
            <a:lvl1pPr>
              <a:defRPr/>
            </a:lvl1pPr>
          </a:lstStyle>
          <a:p>
            <a:pPr>
              <a:defRPr/>
            </a:pPr>
            <a:fld id="{6B954ACB-D885-4E90-977C-B6C7385EA8AC}" type="datetimeFigureOut">
              <a:rPr lang="zh-CN" altLang="en-US"/>
              <a:t>2021/5/6</a:t>
            </a:fld>
            <a:endParaRPr lang="zh-CN" altLang="en-US"/>
          </a:p>
        </p:txBody>
      </p:sp>
      <p:sp>
        <p:nvSpPr>
          <p:cNvPr id="7" name="页脚占位符 3"/>
          <p:cNvSpPr>
            <a:spLocks noGrp="1"/>
          </p:cNvSpPr>
          <p:nvPr>
            <p:ph type="ftr" sz="quarter" idx="11"/>
          </p:nvPr>
        </p:nvSpPr>
        <p:spPr/>
        <p:txBody>
          <a:bodyPr/>
          <a:lstStyle>
            <a:lvl1pPr>
              <a:defRPr/>
            </a:lvl1pPr>
          </a:lstStyle>
          <a:p>
            <a:pPr>
              <a:defRPr/>
            </a:pPr>
            <a:endParaRPr lang="zh-CN" altLang="en-US"/>
          </a:p>
        </p:txBody>
      </p:sp>
      <p:sp>
        <p:nvSpPr>
          <p:cNvPr id="8" name="幻灯片编号占位符 4"/>
          <p:cNvSpPr>
            <a:spLocks noGrp="1"/>
          </p:cNvSpPr>
          <p:nvPr>
            <p:ph type="sldNum" sz="quarter" idx="12"/>
          </p:nvPr>
        </p:nvSpPr>
        <p:spPr/>
        <p:txBody>
          <a:bodyPr/>
          <a:lstStyle>
            <a:lvl1pPr>
              <a:defRPr/>
            </a:lvl1pPr>
          </a:lstStyle>
          <a:p>
            <a:pPr>
              <a:defRPr/>
            </a:pPr>
            <a:fld id="{85487B3E-7786-4CEE-B46E-A3738D6D983F}" type="slidenum">
              <a:rPr lang="zh-CN" altLang="en-US"/>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97000" y="3316288"/>
            <a:ext cx="9398000" cy="354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日期占位符 1"/>
          <p:cNvSpPr>
            <a:spLocks noGrp="1"/>
          </p:cNvSpPr>
          <p:nvPr>
            <p:ph type="dt" sz="half" idx="10"/>
          </p:nvPr>
        </p:nvSpPr>
        <p:spPr/>
        <p:txBody>
          <a:bodyPr/>
          <a:lstStyle>
            <a:lvl1pPr>
              <a:defRPr/>
            </a:lvl1pPr>
          </a:lstStyle>
          <a:p>
            <a:pPr>
              <a:defRPr/>
            </a:pPr>
            <a:fld id="{7B84C06C-DC26-4A84-B685-E4C18014493C}" type="datetimeFigureOut">
              <a:rPr lang="zh-CN" altLang="en-US"/>
              <a:t>2021/5/6</a:t>
            </a:fld>
            <a:endParaRPr lang="zh-CN" altLang="en-US"/>
          </a:p>
        </p:txBody>
      </p:sp>
      <p:sp>
        <p:nvSpPr>
          <p:cNvPr id="4" name="页脚占位符 2"/>
          <p:cNvSpPr>
            <a:spLocks noGrp="1"/>
          </p:cNvSpPr>
          <p:nvPr>
            <p:ph type="ftr" sz="quarter" idx="11"/>
          </p:nvPr>
        </p:nvSpPr>
        <p:spPr/>
        <p:txBody>
          <a:bodyPr/>
          <a:lstStyle>
            <a:lvl1pPr>
              <a:defRPr/>
            </a:lvl1pPr>
          </a:lstStyle>
          <a:p>
            <a:pPr>
              <a:defRPr/>
            </a:pPr>
            <a:endParaRPr lang="zh-CN" altLang="en-US"/>
          </a:p>
        </p:txBody>
      </p:sp>
      <p:sp>
        <p:nvSpPr>
          <p:cNvPr id="5" name="幻灯片编号占位符 3"/>
          <p:cNvSpPr>
            <a:spLocks noGrp="1"/>
          </p:cNvSpPr>
          <p:nvPr>
            <p:ph type="sldNum" sz="quarter" idx="12"/>
          </p:nvPr>
        </p:nvSpPr>
        <p:spPr/>
        <p:txBody>
          <a:bodyPr/>
          <a:lstStyle>
            <a:lvl1pPr>
              <a:defRPr/>
            </a:lvl1pPr>
          </a:lstStyle>
          <a:p>
            <a:pPr>
              <a:defRPr/>
            </a:pPr>
            <a:fld id="{6CE44C36-A6EA-4E53-907B-56BE4B4BDE50}" type="slidenum">
              <a:rPr lang="zh-CN" altLang="en-US"/>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CC433E7-9FB0-4CED-B238-B33F40F84F0E}" type="datetimeFigureOut">
              <a:rPr lang="zh-CN" altLang="en-US"/>
              <a:t>2021/5/6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幻灯片编号占位符 5"/>
          <p:cNvSpPr>
            <a:spLocks noGrp="1"/>
          </p:cNvSpPr>
          <p:nvPr>
            <p:ph type="sldNum" sz="quarter" idx="12"/>
          </p:nvPr>
        </p:nvSpPr>
        <p:spPr/>
        <p:txBody>
          <a:bodyPr/>
          <a:lstStyle>
            <a:lvl1pPr>
              <a:defRPr/>
            </a:lvl1pPr>
          </a:lstStyle>
          <a:p>
            <a:pPr>
              <a:defRPr/>
            </a:pPr>
            <a:fld id="{898DEA11-A8E7-45D3-8D6E-3D6731A19555}" type="slidenum">
              <a:rPr lang="zh-CN" altLang="en-US"/>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F0D6A7A-D2A0-4AE1-B87C-6E949763AE9E}" type="datetimeFigureOut">
              <a:rPr lang="zh-CN" altLang="en-US"/>
              <a:t>2021/5/6</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幻灯片编号占位符 5"/>
          <p:cNvSpPr>
            <a:spLocks noGrp="1"/>
          </p:cNvSpPr>
          <p:nvPr>
            <p:ph type="sldNum" sz="quarter" idx="12"/>
          </p:nvPr>
        </p:nvSpPr>
        <p:spPr/>
        <p:txBody>
          <a:bodyPr/>
          <a:lstStyle>
            <a:lvl1pPr>
              <a:defRPr/>
            </a:lvl1pPr>
          </a:lstStyle>
          <a:p>
            <a:pPr>
              <a:defRPr/>
            </a:pPr>
            <a:fld id="{D61E111B-1C5D-442B-B0EB-89D0F06BA438}" type="slidenum">
              <a:rPr lang="zh-CN" altLang="en-US"/>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本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lvl1pPr>
              <a:defRPr/>
            </a:lvl1pPr>
          </a:lstStyle>
          <a:p>
            <a:pPr>
              <a:defRPr/>
            </a:pPr>
            <a:fld id="{6BFB46F9-B614-4028-9888-26E00AA547F3}" type="datetimeFigureOut">
              <a:rPr lang="zh-CN" altLang="en-US"/>
              <a:t>2021/5/6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pPr>
              <a:defRPr/>
            </a:pPr>
            <a:fld id="{A4ED9703-DD20-42FF-9C7D-495891F9D2C1}" type="slidenum">
              <a:rPr lang="zh-CN" altLang="en-US"/>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本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lvl1pPr>
              <a:defRPr/>
            </a:lvl1pPr>
          </a:lstStyle>
          <a:p>
            <a:pPr>
              <a:defRPr/>
            </a:pPr>
            <a:fld id="{37E98ACD-DBF2-4DA6-A6C3-43B35A6A5DB0}" type="datetimeFigureOut">
              <a:rPr lang="zh-CN" altLang="en-US"/>
              <a:t>2021/5/6</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pPr>
              <a:defRPr/>
            </a:pPr>
            <a:fld id="{2FD0DD01-1C33-40ED-8A9B-66672C6D493E}" type="slidenum">
              <a:rPr lang="zh-CN" altLang="en-US"/>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封面">
    <p:spTree>
      <p:nvGrpSpPr>
        <p:cNvPr id="1" name=""/>
        <p:cNvGrpSpPr/>
        <p:nvPr/>
      </p:nvGrpSpPr>
      <p:grpSpPr>
        <a:xfrm>
          <a:off x="0" y="0"/>
          <a:ext cx="0" cy="0"/>
          <a:chOff x="0" y="0"/>
          <a:chExt cx="0" cy="0"/>
        </a:xfrm>
      </p:grpSpPr>
      <p:pic>
        <p:nvPicPr>
          <p:cNvPr id="8" name="图片 7" descr="图片包含 建筑物&#10;&#10;自动生成的说明"/>
          <p:cNvPicPr>
            <a:picLocks noChangeAspect="1"/>
          </p:cNvPicPr>
          <p:nvPr userDrawn="1"/>
        </p:nvPicPr>
        <p:blipFill>
          <a:blip r:embed="rId2">
            <a:alphaModFix amt="500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0416" y="2900150"/>
            <a:ext cx="12292835" cy="3957851"/>
          </a:xfrm>
          <a:prstGeom prst="rect">
            <a:avLst/>
          </a:prstGeom>
        </p:spPr>
      </p:pic>
      <p:pic>
        <p:nvPicPr>
          <p:cNvPr id="10" name="图片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sp>
        <p:nvSpPr>
          <p:cNvPr id="22" name="标题 1"/>
          <p:cNvSpPr>
            <a:spLocks noGrp="1"/>
          </p:cNvSpPr>
          <p:nvPr>
            <p:ph type="title" hasCustomPrompt="1"/>
          </p:nvPr>
        </p:nvSpPr>
        <p:spPr>
          <a:xfrm>
            <a:off x="1069562" y="2016174"/>
            <a:ext cx="10052879" cy="1060855"/>
          </a:xfrm>
          <a:prstGeom prst="rect">
            <a:avLst/>
          </a:prstGeom>
        </p:spPr>
        <p:txBody>
          <a:bodyPr anchor="ctr">
            <a:noAutofit/>
          </a:bodyPr>
          <a:lstStyle>
            <a:lvl1pPr algn="ctr">
              <a:defRPr sz="5400" b="1">
                <a:solidFill>
                  <a:schemeClr val="accent1"/>
                </a:solidFill>
              </a:defRPr>
            </a:lvl1pPr>
          </a:lstStyle>
          <a:p>
            <a:r>
              <a:rPr lang="zh-CN" altLang="en-US" dirty="0"/>
              <a:t>单击此处编辑标题样式</a:t>
            </a:r>
          </a:p>
        </p:txBody>
      </p:sp>
      <p:sp>
        <p:nvSpPr>
          <p:cNvPr id="26" name="内容占位符 25"/>
          <p:cNvSpPr>
            <a:spLocks noGrp="1"/>
          </p:cNvSpPr>
          <p:nvPr>
            <p:ph sz="quarter" idx="10" hasCustomPrompt="1"/>
          </p:nvPr>
        </p:nvSpPr>
        <p:spPr>
          <a:xfrm>
            <a:off x="4644346" y="5196924"/>
            <a:ext cx="2903311" cy="454025"/>
          </a:xfrm>
          <a:prstGeom prst="rect">
            <a:avLst/>
          </a:prstGeom>
        </p:spPr>
        <p:txBody>
          <a:bodyPr anchor="ctr"/>
          <a:lstStyle>
            <a:lvl1pPr marL="0" indent="0" algn="ctr">
              <a:lnSpc>
                <a:spcPct val="100000"/>
              </a:lnSpc>
              <a:buNone/>
              <a:defRPr sz="2400">
                <a:solidFill>
                  <a:schemeClr val="accent2"/>
                </a:solidFill>
              </a:defRPr>
            </a:lvl1pPr>
          </a:lstStyle>
          <a:p>
            <a:pPr lvl="0"/>
            <a:fld id="{DE506FFD-8B27-444A-964F-E64D0BB3DAF0}" type="datetime2">
              <a:rPr lang="zh-CN" altLang="en-US" smtClean="0"/>
              <a:t>​</a:t>
            </a:fld>
            <a:endParaRPr lang="zh-CN" altLang="en-US" dirty="0"/>
          </a:p>
        </p:txBody>
      </p:sp>
      <p:sp>
        <p:nvSpPr>
          <p:cNvPr id="32" name="文本占位符 31"/>
          <p:cNvSpPr>
            <a:spLocks noGrp="1"/>
          </p:cNvSpPr>
          <p:nvPr>
            <p:ph type="body" sz="quarter" idx="11"/>
          </p:nvPr>
        </p:nvSpPr>
        <p:spPr>
          <a:xfrm>
            <a:off x="4034911" y="4407403"/>
            <a:ext cx="4122181" cy="598488"/>
          </a:xfrm>
          <a:prstGeom prst="rect">
            <a:avLst/>
          </a:prstGeom>
        </p:spPr>
        <p:txBody>
          <a:bodyPr anchor="ctr"/>
          <a:lstStyle>
            <a:lvl1pPr marL="0" indent="0" algn="ctr">
              <a:lnSpc>
                <a:spcPct val="100000"/>
              </a:lnSpc>
              <a:buNone/>
              <a:defRPr sz="3200" b="1">
                <a:solidFill>
                  <a:schemeClr val="accent2"/>
                </a:solidFill>
              </a:defRPr>
            </a:lvl1pPr>
          </a:lstStyle>
          <a:p>
            <a:pPr lvl="0"/>
            <a:endParaRPr lang="zh-CN" altLang="en-US" dirty="0"/>
          </a:p>
        </p:txBody>
      </p:sp>
      <p:pic>
        <p:nvPicPr>
          <p:cNvPr id="35" name="图片 34"/>
          <p:cNvPicPr>
            <a:picLocks noChangeAspect="1"/>
          </p:cNvPicPr>
          <p:nvPr userDrawn="1"/>
        </p:nvPicPr>
        <p:blipFill rotWithShape="1">
          <a:blip r:embed="rId4" cstate="print"/>
          <a:srcRect l="74359" r="1346"/>
          <a:stretch>
            <a:fillRect/>
          </a:stretch>
        </p:blipFill>
        <p:spPr>
          <a:xfrm>
            <a:off x="8870172" y="274184"/>
            <a:ext cx="3002280" cy="411617"/>
          </a:xfrm>
          <a:prstGeom prst="rect">
            <a:avLst/>
          </a:prstGeom>
        </p:spPr>
      </p:pic>
      <p:grpSp>
        <p:nvGrpSpPr>
          <p:cNvPr id="2" name="组合 1"/>
          <p:cNvGrpSpPr/>
          <p:nvPr userDrawn="1"/>
        </p:nvGrpSpPr>
        <p:grpSpPr>
          <a:xfrm>
            <a:off x="3352563" y="6244170"/>
            <a:ext cx="5486876" cy="406590"/>
            <a:chOff x="3352562" y="6073254"/>
            <a:chExt cx="5486876" cy="406590"/>
          </a:xfrm>
        </p:grpSpPr>
        <p:pic>
          <p:nvPicPr>
            <p:cNvPr id="18" name="图片 17"/>
            <p:cNvPicPr>
              <a:picLocks noChangeAspect="1"/>
            </p:cNvPicPr>
            <p:nvPr userDrawn="1"/>
          </p:nvPicPr>
          <p:blipFill rotWithShape="1">
            <a:blip r:embed="rId5">
              <a:alphaModFix amt="35000"/>
            </a:blip>
            <a:srcRect t="9831" b="36385"/>
            <a:stretch>
              <a:fillRect/>
            </a:stretch>
          </p:blipFill>
          <p:spPr>
            <a:xfrm>
              <a:off x="3352562" y="6073254"/>
              <a:ext cx="5486876" cy="406590"/>
            </a:xfrm>
            <a:prstGeom prst="rect">
              <a:avLst/>
            </a:prstGeom>
          </p:spPr>
        </p:pic>
        <p:sp>
          <p:nvSpPr>
            <p:cNvPr id="37" name="椭圆 36"/>
            <p:cNvSpPr/>
            <p:nvPr userDrawn="1"/>
          </p:nvSpPr>
          <p:spPr>
            <a:xfrm>
              <a:off x="6051000" y="6259222"/>
              <a:ext cx="90000" cy="900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grpSp>
      <p:cxnSp>
        <p:nvCxnSpPr>
          <p:cNvPr id="12" name="直接连接符 11"/>
          <p:cNvCxnSpPr/>
          <p:nvPr userDrawn="1"/>
        </p:nvCxnSpPr>
        <p:spPr>
          <a:xfrm>
            <a:off x="2046000" y="1712549"/>
            <a:ext cx="810000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2046000" y="3428810"/>
            <a:ext cx="810000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封面2">
    <p:spTree>
      <p:nvGrpSpPr>
        <p:cNvPr id="1" name=""/>
        <p:cNvGrpSpPr/>
        <p:nvPr/>
      </p:nvGrpSpPr>
      <p:grpSpPr>
        <a:xfrm>
          <a:off x="0" y="0"/>
          <a:ext cx="0" cy="0"/>
          <a:chOff x="0" y="0"/>
          <a:chExt cx="0" cy="0"/>
        </a:xfrm>
      </p:grpSpPr>
      <p:sp>
        <p:nvSpPr>
          <p:cNvPr id="4" name="图片占位符 3"/>
          <p:cNvSpPr>
            <a:spLocks noGrp="1"/>
          </p:cNvSpPr>
          <p:nvPr>
            <p:ph type="pic" sz="quarter" idx="12"/>
          </p:nvPr>
        </p:nvSpPr>
        <p:spPr>
          <a:xfrm>
            <a:off x="0" y="749300"/>
            <a:ext cx="12203394" cy="3191932"/>
          </a:xfrm>
          <a:prstGeom prst="rect">
            <a:avLst/>
          </a:prstGeom>
        </p:spPr>
        <p:txBody>
          <a:bodyPr/>
          <a:lstStyle/>
          <a:p>
            <a:endParaRPr lang="zh-CN" altLang="en-US"/>
          </a:p>
        </p:txBody>
      </p:sp>
      <p:pic>
        <p:nvPicPr>
          <p:cNvPr id="8" name="图片 7" descr="图片包含 建筑物&#10;&#10;自动生成的说明"/>
          <p:cNvPicPr>
            <a:picLocks noChangeAspect="1"/>
          </p:cNvPicPr>
          <p:nvPr userDrawn="1"/>
        </p:nvPicPr>
        <p:blipFill>
          <a:blip r:embed="rId2">
            <a:alphaModFix amt="500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0416" y="2900150"/>
            <a:ext cx="12292835" cy="3957851"/>
          </a:xfrm>
          <a:prstGeom prst="rect">
            <a:avLst/>
          </a:prstGeom>
        </p:spPr>
      </p:pic>
      <p:pic>
        <p:nvPicPr>
          <p:cNvPr id="10" name="图片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sp>
        <p:nvSpPr>
          <p:cNvPr id="22" name="标题 1"/>
          <p:cNvSpPr>
            <a:spLocks noGrp="1"/>
          </p:cNvSpPr>
          <p:nvPr>
            <p:ph type="title" hasCustomPrompt="1"/>
          </p:nvPr>
        </p:nvSpPr>
        <p:spPr>
          <a:xfrm>
            <a:off x="1069562" y="3383858"/>
            <a:ext cx="10052879" cy="1060855"/>
          </a:xfrm>
          <a:prstGeom prst="rect">
            <a:avLst/>
          </a:prstGeom>
          <a:solidFill>
            <a:schemeClr val="bg1"/>
          </a:solidFill>
          <a:effectLst>
            <a:outerShdw blurRad="50800" dist="38100" dir="2700000" algn="tl" rotWithShape="0">
              <a:prstClr val="black">
                <a:alpha val="40000"/>
              </a:prstClr>
            </a:outerShdw>
          </a:effectLst>
        </p:spPr>
        <p:txBody>
          <a:bodyPr anchor="ctr">
            <a:noAutofit/>
          </a:bodyPr>
          <a:lstStyle>
            <a:lvl1pPr algn="ctr">
              <a:defRPr sz="5400" b="1">
                <a:solidFill>
                  <a:schemeClr val="accent1"/>
                </a:solidFill>
              </a:defRPr>
            </a:lvl1pPr>
          </a:lstStyle>
          <a:p>
            <a:r>
              <a:rPr lang="zh-CN" altLang="en-US" dirty="0"/>
              <a:t>单击此处编辑标题样式</a:t>
            </a:r>
          </a:p>
        </p:txBody>
      </p:sp>
      <p:sp>
        <p:nvSpPr>
          <p:cNvPr id="26" name="内容占位符 25"/>
          <p:cNvSpPr>
            <a:spLocks noGrp="1"/>
          </p:cNvSpPr>
          <p:nvPr>
            <p:ph sz="quarter" idx="10" hasCustomPrompt="1"/>
          </p:nvPr>
        </p:nvSpPr>
        <p:spPr>
          <a:xfrm>
            <a:off x="4644346" y="5798690"/>
            <a:ext cx="2903311" cy="454025"/>
          </a:xfrm>
          <a:prstGeom prst="rect">
            <a:avLst/>
          </a:prstGeom>
        </p:spPr>
        <p:txBody>
          <a:bodyPr anchor="ctr"/>
          <a:lstStyle>
            <a:lvl1pPr marL="0" indent="0" algn="ctr">
              <a:lnSpc>
                <a:spcPct val="100000"/>
              </a:lnSpc>
              <a:buNone/>
              <a:defRPr sz="2400">
                <a:solidFill>
                  <a:schemeClr val="accent2"/>
                </a:solidFill>
              </a:defRPr>
            </a:lvl1pPr>
          </a:lstStyle>
          <a:p>
            <a:pPr lvl="0"/>
            <a:fld id="{C6124F18-99FF-4E25-B026-C95B196756F6}" type="datetime2">
              <a:rPr lang="zh-CN" altLang="en-US" smtClean="0"/>
              <a:t>​</a:t>
            </a:fld>
            <a:endParaRPr lang="zh-CN" altLang="en-US" dirty="0"/>
          </a:p>
        </p:txBody>
      </p:sp>
      <p:sp>
        <p:nvSpPr>
          <p:cNvPr id="32" name="文本占位符 31"/>
          <p:cNvSpPr>
            <a:spLocks noGrp="1"/>
          </p:cNvSpPr>
          <p:nvPr>
            <p:ph type="body" sz="quarter" idx="11"/>
          </p:nvPr>
        </p:nvSpPr>
        <p:spPr>
          <a:xfrm>
            <a:off x="4034911" y="5052868"/>
            <a:ext cx="4122181" cy="598488"/>
          </a:xfrm>
          <a:prstGeom prst="rect">
            <a:avLst/>
          </a:prstGeom>
        </p:spPr>
        <p:txBody>
          <a:bodyPr anchor="ctr"/>
          <a:lstStyle>
            <a:lvl1pPr marL="0" indent="0" algn="ctr">
              <a:lnSpc>
                <a:spcPct val="100000"/>
              </a:lnSpc>
              <a:buNone/>
              <a:defRPr sz="3200" b="1">
                <a:solidFill>
                  <a:schemeClr val="accent2"/>
                </a:solidFill>
              </a:defRPr>
            </a:lvl1pPr>
          </a:lstStyle>
          <a:p>
            <a:pPr lvl="0"/>
            <a:endParaRPr lang="zh-CN" altLang="en-US" dirty="0"/>
          </a:p>
        </p:txBody>
      </p:sp>
      <p:pic>
        <p:nvPicPr>
          <p:cNvPr id="35" name="图片 34"/>
          <p:cNvPicPr>
            <a:picLocks noChangeAspect="1"/>
          </p:cNvPicPr>
          <p:nvPr userDrawn="1"/>
        </p:nvPicPr>
        <p:blipFill rotWithShape="1">
          <a:blip r:embed="rId4" cstate="print"/>
          <a:srcRect l="74359" r="1346"/>
          <a:stretch>
            <a:fillRect/>
          </a:stretch>
        </p:blipFill>
        <p:spPr>
          <a:xfrm>
            <a:off x="8870172" y="274184"/>
            <a:ext cx="3002280" cy="411617"/>
          </a:xfrm>
          <a:prstGeom prst="rect">
            <a:avLst/>
          </a:prstGeom>
        </p:spPr>
      </p:pic>
      <p:grpSp>
        <p:nvGrpSpPr>
          <p:cNvPr id="2" name="组合 1"/>
          <p:cNvGrpSpPr/>
          <p:nvPr userDrawn="1"/>
        </p:nvGrpSpPr>
        <p:grpSpPr>
          <a:xfrm>
            <a:off x="3352563" y="6252715"/>
            <a:ext cx="5486876" cy="406590"/>
            <a:chOff x="3352562" y="6073254"/>
            <a:chExt cx="5486876" cy="406590"/>
          </a:xfrm>
        </p:grpSpPr>
        <p:pic>
          <p:nvPicPr>
            <p:cNvPr id="18" name="图片 17"/>
            <p:cNvPicPr>
              <a:picLocks noChangeAspect="1"/>
            </p:cNvPicPr>
            <p:nvPr userDrawn="1"/>
          </p:nvPicPr>
          <p:blipFill rotWithShape="1">
            <a:blip r:embed="rId5">
              <a:alphaModFix amt="35000"/>
            </a:blip>
            <a:srcRect t="9831" b="36385"/>
            <a:stretch>
              <a:fillRect/>
            </a:stretch>
          </p:blipFill>
          <p:spPr>
            <a:xfrm>
              <a:off x="3352562" y="6073254"/>
              <a:ext cx="5486876" cy="406590"/>
            </a:xfrm>
            <a:prstGeom prst="rect">
              <a:avLst/>
            </a:prstGeom>
          </p:spPr>
        </p:pic>
        <p:sp>
          <p:nvSpPr>
            <p:cNvPr id="37" name="椭圆 36"/>
            <p:cNvSpPr/>
            <p:nvPr userDrawn="1"/>
          </p:nvSpPr>
          <p:spPr>
            <a:xfrm>
              <a:off x="6051000" y="6259222"/>
              <a:ext cx="90000" cy="900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封面3">
    <p:spTree>
      <p:nvGrpSpPr>
        <p:cNvPr id="1" name=""/>
        <p:cNvGrpSpPr/>
        <p:nvPr/>
      </p:nvGrpSpPr>
      <p:grpSpPr>
        <a:xfrm>
          <a:off x="0" y="0"/>
          <a:ext cx="0" cy="0"/>
          <a:chOff x="0" y="0"/>
          <a:chExt cx="0" cy="0"/>
        </a:xfrm>
      </p:grpSpPr>
      <p:pic>
        <p:nvPicPr>
          <p:cNvPr id="12" name="图片 11"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6" y="1"/>
            <a:ext cx="12188951" cy="6858000"/>
          </a:xfrm>
          <a:prstGeom prst="rect">
            <a:avLst/>
          </a:prstGeom>
        </p:spPr>
      </p:pic>
      <p:sp>
        <p:nvSpPr>
          <p:cNvPr id="5" name="平行四边形 4"/>
          <p:cNvSpPr/>
          <p:nvPr userDrawn="1"/>
        </p:nvSpPr>
        <p:spPr>
          <a:xfrm>
            <a:off x="4144710" y="1537751"/>
            <a:ext cx="8047290" cy="3189811"/>
          </a:xfrm>
          <a:prstGeom prst="parallelogram">
            <a:avLst>
              <a:gd name="adj" fmla="val 0"/>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pic>
        <p:nvPicPr>
          <p:cNvPr id="8" name="图片 7" descr="图片包含 建筑物&#10;&#10;自动生成的说明"/>
          <p:cNvPicPr>
            <a:picLocks noChangeAspect="1"/>
          </p:cNvPicPr>
          <p:nvPr userDrawn="1"/>
        </p:nvPicPr>
        <p:blipFill>
          <a:blip r:embed="rId3" cstate="print">
            <a:alphaModFix amt="10000"/>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4439987" y="2142500"/>
            <a:ext cx="8047290" cy="2590939"/>
          </a:xfrm>
          <a:prstGeom prst="rect">
            <a:avLst/>
          </a:prstGeom>
        </p:spPr>
      </p:pic>
      <p:sp>
        <p:nvSpPr>
          <p:cNvPr id="22" name="标题 1"/>
          <p:cNvSpPr>
            <a:spLocks noGrp="1"/>
          </p:cNvSpPr>
          <p:nvPr>
            <p:ph type="title" hasCustomPrompt="1"/>
          </p:nvPr>
        </p:nvSpPr>
        <p:spPr>
          <a:xfrm>
            <a:off x="5281298" y="2602228"/>
            <a:ext cx="6426437" cy="1060855"/>
          </a:xfrm>
          <a:prstGeom prst="rect">
            <a:avLst/>
          </a:prstGeom>
          <a:noFill/>
          <a:effectLst/>
        </p:spPr>
        <p:txBody>
          <a:bodyPr anchor="ctr">
            <a:noAutofit/>
          </a:bodyPr>
          <a:lstStyle>
            <a:lvl1pPr algn="ctr">
              <a:defRPr sz="4000" b="1">
                <a:solidFill>
                  <a:schemeClr val="accent1"/>
                </a:solidFill>
              </a:defRPr>
            </a:lvl1pPr>
          </a:lstStyle>
          <a:p>
            <a:r>
              <a:rPr lang="zh-CN" altLang="en-US" dirty="0"/>
              <a:t>单击此处编辑标题样式</a:t>
            </a:r>
          </a:p>
        </p:txBody>
      </p:sp>
      <p:sp>
        <p:nvSpPr>
          <p:cNvPr id="26" name="内容占位符 25"/>
          <p:cNvSpPr>
            <a:spLocks noGrp="1"/>
          </p:cNvSpPr>
          <p:nvPr>
            <p:ph sz="quarter" idx="10" hasCustomPrompt="1"/>
          </p:nvPr>
        </p:nvSpPr>
        <p:spPr>
          <a:xfrm>
            <a:off x="7341281" y="4870088"/>
            <a:ext cx="2244701" cy="454025"/>
          </a:xfrm>
          <a:prstGeom prst="rect">
            <a:avLst/>
          </a:prstGeom>
        </p:spPr>
        <p:txBody>
          <a:bodyPr anchor="ctr"/>
          <a:lstStyle>
            <a:lvl1pPr marL="0" indent="0" algn="ctr">
              <a:lnSpc>
                <a:spcPct val="100000"/>
              </a:lnSpc>
              <a:buNone/>
              <a:defRPr sz="1800">
                <a:solidFill>
                  <a:schemeClr val="accent2"/>
                </a:solidFill>
              </a:defRPr>
            </a:lvl1pPr>
          </a:lstStyle>
          <a:p>
            <a:pPr lvl="0"/>
            <a:fld id="{C6124F18-99FF-4E25-B026-C95B196756F6}" type="datetime2">
              <a:rPr lang="zh-CN" altLang="en-US" smtClean="0"/>
              <a:t>​</a:t>
            </a:fld>
            <a:endParaRPr lang="zh-CN" altLang="en-US" dirty="0"/>
          </a:p>
        </p:txBody>
      </p:sp>
      <p:sp>
        <p:nvSpPr>
          <p:cNvPr id="32" name="文本占位符 31"/>
          <p:cNvSpPr>
            <a:spLocks noGrp="1"/>
          </p:cNvSpPr>
          <p:nvPr>
            <p:ph type="body" sz="quarter" idx="11"/>
          </p:nvPr>
        </p:nvSpPr>
        <p:spPr>
          <a:xfrm>
            <a:off x="6819584" y="3810704"/>
            <a:ext cx="3349862" cy="598488"/>
          </a:xfrm>
          <a:prstGeom prst="rect">
            <a:avLst/>
          </a:prstGeom>
        </p:spPr>
        <p:txBody>
          <a:bodyPr anchor="ctr"/>
          <a:lstStyle>
            <a:lvl1pPr marL="0" indent="0" algn="ctr">
              <a:lnSpc>
                <a:spcPct val="100000"/>
              </a:lnSpc>
              <a:buNone/>
              <a:defRPr sz="2400" b="1">
                <a:solidFill>
                  <a:schemeClr val="accent2"/>
                </a:solidFill>
              </a:defRPr>
            </a:lvl1pPr>
          </a:lstStyle>
          <a:p>
            <a:pPr lvl="0"/>
            <a:endParaRPr lang="zh-CN" altLang="en-US" dirty="0"/>
          </a:p>
        </p:txBody>
      </p:sp>
      <p:sp>
        <p:nvSpPr>
          <p:cNvPr id="15" name="图片占位符 14"/>
          <p:cNvSpPr>
            <a:spLocks noGrp="1"/>
          </p:cNvSpPr>
          <p:nvPr>
            <p:ph type="pic" sz="quarter" idx="12"/>
          </p:nvPr>
        </p:nvSpPr>
        <p:spPr>
          <a:xfrm>
            <a:off x="0" y="1119383"/>
            <a:ext cx="6323888" cy="4026547"/>
          </a:xfrm>
          <a:custGeom>
            <a:avLst/>
            <a:gdLst>
              <a:gd name="connsiteX0" fmla="*/ 0 w 4827208"/>
              <a:gd name="connsiteY0" fmla="*/ 0 h 3236615"/>
              <a:gd name="connsiteX1" fmla="*/ 4827208 w 4827208"/>
              <a:gd name="connsiteY1" fmla="*/ 0 h 3236615"/>
              <a:gd name="connsiteX2" fmla="*/ 3218537 w 4827208"/>
              <a:gd name="connsiteY2" fmla="*/ 3236615 h 3236615"/>
              <a:gd name="connsiteX3" fmla="*/ 0 w 4827208"/>
              <a:gd name="connsiteY3" fmla="*/ 3236615 h 3236615"/>
            </a:gdLst>
            <a:ahLst/>
            <a:cxnLst>
              <a:cxn ang="0">
                <a:pos x="connsiteX0" y="connsiteY0"/>
              </a:cxn>
              <a:cxn ang="0">
                <a:pos x="connsiteX1" y="connsiteY1"/>
              </a:cxn>
              <a:cxn ang="0">
                <a:pos x="connsiteX2" y="connsiteY2"/>
              </a:cxn>
              <a:cxn ang="0">
                <a:pos x="connsiteX3" y="connsiteY3"/>
              </a:cxn>
            </a:cxnLst>
            <a:rect l="l" t="t" r="r" b="b"/>
            <a:pathLst>
              <a:path w="4827208" h="3236615">
                <a:moveTo>
                  <a:pt x="0" y="0"/>
                </a:moveTo>
                <a:lnTo>
                  <a:pt x="4827208" y="0"/>
                </a:lnTo>
                <a:lnTo>
                  <a:pt x="3218537" y="3236615"/>
                </a:lnTo>
                <a:lnTo>
                  <a:pt x="0" y="3236615"/>
                </a:lnTo>
                <a:close/>
              </a:path>
            </a:pathLst>
          </a:custGeom>
          <a:effectLst>
            <a:outerShdw blurRad="50800" dist="38100" dir="2700000" algn="tl" rotWithShape="0">
              <a:prstClr val="black">
                <a:alpha val="40000"/>
              </a:prstClr>
            </a:outerShdw>
          </a:effectLst>
        </p:spPr>
        <p:txBody>
          <a:bodyPr wrap="square">
            <a:noAutofit/>
          </a:bodyPr>
          <a:lstStyle/>
          <a:p>
            <a:endParaRPr lang="zh-CN" altLang="en-US"/>
          </a:p>
        </p:txBody>
      </p:sp>
      <p:pic>
        <p:nvPicPr>
          <p:cNvPr id="6" name="图片 5"/>
          <p:cNvPicPr>
            <a:picLocks noChangeAspect="1"/>
          </p:cNvPicPr>
          <p:nvPr userDrawn="1"/>
        </p:nvPicPr>
        <p:blipFill>
          <a:blip r:embed="rId4"/>
          <a:stretch>
            <a:fillRect/>
          </a:stretch>
        </p:blipFill>
        <p:spPr>
          <a:xfrm>
            <a:off x="6524558" y="4410382"/>
            <a:ext cx="3935296" cy="209291"/>
          </a:xfrm>
          <a:prstGeom prst="rect">
            <a:avLst/>
          </a:prstGeom>
        </p:spPr>
      </p:pic>
      <p:pic>
        <p:nvPicPr>
          <p:cNvPr id="24" name="图片 2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2913" y="51177"/>
            <a:ext cx="2169174" cy="713098"/>
          </a:xfrm>
          <a:prstGeom prst="rect">
            <a:avLst/>
          </a:prstGeom>
        </p:spPr>
      </p:pic>
      <p:pic>
        <p:nvPicPr>
          <p:cNvPr id="27" name="图片 26"/>
          <p:cNvPicPr>
            <a:picLocks noChangeAspect="1"/>
          </p:cNvPicPr>
          <p:nvPr userDrawn="1"/>
        </p:nvPicPr>
        <p:blipFill rotWithShape="1">
          <a:blip r:embed="rId6" cstate="print"/>
          <a:srcRect r="1346"/>
          <a:stretch>
            <a:fillRect/>
          </a:stretch>
        </p:blipFill>
        <p:spPr>
          <a:xfrm>
            <a:off x="517" y="6041797"/>
            <a:ext cx="12166903" cy="411617"/>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目录-1">
    <p:spTree>
      <p:nvGrpSpPr>
        <p:cNvPr id="1" name=""/>
        <p:cNvGrpSpPr/>
        <p:nvPr/>
      </p:nvGrpSpPr>
      <p:grpSpPr>
        <a:xfrm>
          <a:off x="0" y="0"/>
          <a:ext cx="0" cy="0"/>
          <a:chOff x="0" y="0"/>
          <a:chExt cx="0" cy="0"/>
        </a:xfrm>
      </p:grpSpPr>
      <p:pic>
        <p:nvPicPr>
          <p:cNvPr id="14" name="图片 13"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6" y="1"/>
            <a:ext cx="12188951" cy="6858000"/>
          </a:xfrm>
          <a:prstGeom prst="rect">
            <a:avLst/>
          </a:prstGeom>
        </p:spPr>
      </p:pic>
      <p:grpSp>
        <p:nvGrpSpPr>
          <p:cNvPr id="4" name="组合 3"/>
          <p:cNvGrpSpPr/>
          <p:nvPr userDrawn="1"/>
        </p:nvGrpSpPr>
        <p:grpSpPr>
          <a:xfrm>
            <a:off x="304801" y="2455637"/>
            <a:ext cx="4122059" cy="1462680"/>
            <a:chOff x="304800" y="2709636"/>
            <a:chExt cx="4122059" cy="1462680"/>
          </a:xfrm>
        </p:grpSpPr>
        <p:grpSp>
          <p:nvGrpSpPr>
            <p:cNvPr id="5" name="组合 4"/>
            <p:cNvGrpSpPr/>
            <p:nvPr/>
          </p:nvGrpSpPr>
          <p:grpSpPr>
            <a:xfrm>
              <a:off x="304800" y="2709636"/>
              <a:ext cx="4122059" cy="1462680"/>
              <a:chOff x="667656" y="1497651"/>
              <a:chExt cx="4122059" cy="1462680"/>
            </a:xfrm>
          </p:grpSpPr>
          <p:grpSp>
            <p:nvGrpSpPr>
              <p:cNvPr id="7" name="组合 6"/>
              <p:cNvGrpSpPr/>
              <p:nvPr/>
            </p:nvGrpSpPr>
            <p:grpSpPr>
              <a:xfrm>
                <a:off x="667656" y="1497651"/>
                <a:ext cx="4122059" cy="1438728"/>
                <a:chOff x="537028" y="1493158"/>
                <a:chExt cx="4122059" cy="1438728"/>
              </a:xfrm>
            </p:grpSpPr>
            <p:sp>
              <p:nvSpPr>
                <p:cNvPr id="10" name="矩形 9"/>
                <p:cNvSpPr/>
                <p:nvPr/>
              </p:nvSpPr>
              <p:spPr>
                <a:xfrm>
                  <a:off x="537029" y="1493158"/>
                  <a:ext cx="4122058" cy="143872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pic>
              <p:nvPicPr>
                <p:cNvPr id="11" name="图片 10" descr="图片包含 建筑物&#10;&#10;自动生成的说明"/>
                <p:cNvPicPr>
                  <a:picLocks noChangeAspect="1"/>
                </p:cNvPicPr>
                <p:nvPr/>
              </p:nvPicPr>
              <p:blipFill>
                <a:blip r:embed="rId3" cstate="print">
                  <a:alphaModFix amt="25000"/>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37028" y="1604731"/>
                  <a:ext cx="4122058" cy="1327155"/>
                </a:xfrm>
                <a:prstGeom prst="rect">
                  <a:avLst/>
                </a:prstGeom>
                <a:effectLst/>
              </p:spPr>
            </p:pic>
          </p:grpSp>
          <p:sp>
            <p:nvSpPr>
              <p:cNvPr id="8" name="文本框 7"/>
              <p:cNvSpPr txBox="1"/>
              <p:nvPr/>
            </p:nvSpPr>
            <p:spPr>
              <a:xfrm>
                <a:off x="2387598" y="1755350"/>
                <a:ext cx="2235199" cy="92320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5400" b="1" i="0" u="none" strike="noStrike" kern="1200" cap="none" spc="0" normalizeH="0" baseline="0" noProof="0" dirty="0">
                    <a:ln>
                      <a:noFill/>
                    </a:ln>
                    <a:solidFill>
                      <a:srgbClr val="C8161E"/>
                    </a:solidFill>
                    <a:effectLst/>
                    <a:uLnTx/>
                    <a:uFillTx/>
                    <a:latin typeface="Arial" panose="020B0604020202020204"/>
                    <a:ea typeface="微软雅黑" panose="020B0503020204020204" charset="-122"/>
                    <a:cs typeface="+mn-cs"/>
                  </a:rPr>
                  <a:t>目  录</a:t>
                </a:r>
              </a:p>
            </p:txBody>
          </p:sp>
          <p:sp>
            <p:nvSpPr>
              <p:cNvPr id="9" name="矩形 8"/>
              <p:cNvSpPr/>
              <p:nvPr/>
            </p:nvSpPr>
            <p:spPr>
              <a:xfrm rot="16200000">
                <a:off x="2683685" y="854302"/>
                <a:ext cx="90000" cy="4122058"/>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grpSp>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3887" y="2871509"/>
              <a:ext cx="1590855" cy="1114981"/>
            </a:xfrm>
            <a:prstGeom prst="rect">
              <a:avLst/>
            </a:prstGeom>
          </p:spPr>
        </p:pic>
      </p:grpSp>
      <p:sp>
        <p:nvSpPr>
          <p:cNvPr id="13" name="图片占位符 12"/>
          <p:cNvSpPr>
            <a:spLocks noGrp="1"/>
          </p:cNvSpPr>
          <p:nvPr>
            <p:ph type="pic" sz="quarter" idx="10"/>
          </p:nvPr>
        </p:nvSpPr>
        <p:spPr>
          <a:xfrm>
            <a:off x="5772151" y="1"/>
            <a:ext cx="6419850" cy="6858000"/>
          </a:xfrm>
          <a:prstGeom prst="rect">
            <a:avLst/>
          </a:prstGeom>
        </p:spPr>
        <p:txBody>
          <a:bodyPr/>
          <a:lstStyle/>
          <a:p>
            <a:endParaRPr lang="zh-CN" altLang="en-US"/>
          </a:p>
        </p:txBody>
      </p:sp>
      <p:sp>
        <p:nvSpPr>
          <p:cNvPr id="22" name="矩形 21"/>
          <p:cNvSpPr/>
          <p:nvPr userDrawn="1"/>
        </p:nvSpPr>
        <p:spPr>
          <a:xfrm flipV="1">
            <a:off x="5672625" y="1"/>
            <a:ext cx="90000" cy="685800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目录-2">
    <p:spTree>
      <p:nvGrpSpPr>
        <p:cNvPr id="1" name=""/>
        <p:cNvGrpSpPr/>
        <p:nvPr/>
      </p:nvGrpSpPr>
      <p:grpSpPr>
        <a:xfrm>
          <a:off x="0" y="0"/>
          <a:ext cx="0" cy="0"/>
          <a:chOff x="0" y="0"/>
          <a:chExt cx="0" cy="0"/>
        </a:xfrm>
      </p:grpSpPr>
      <p:pic>
        <p:nvPicPr>
          <p:cNvPr id="15" name="图片 14"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6" y="1"/>
            <a:ext cx="12188951" cy="6858000"/>
          </a:xfrm>
          <a:prstGeom prst="rect">
            <a:avLst/>
          </a:prstGeom>
        </p:spPr>
      </p:pic>
      <p:grpSp>
        <p:nvGrpSpPr>
          <p:cNvPr id="5" name="组合 4"/>
          <p:cNvGrpSpPr/>
          <p:nvPr/>
        </p:nvGrpSpPr>
        <p:grpSpPr>
          <a:xfrm>
            <a:off x="4034971" y="685801"/>
            <a:ext cx="4122060" cy="1462680"/>
            <a:chOff x="667655" y="1497651"/>
            <a:chExt cx="4122060" cy="1462680"/>
          </a:xfrm>
        </p:grpSpPr>
        <p:grpSp>
          <p:nvGrpSpPr>
            <p:cNvPr id="7" name="组合 6"/>
            <p:cNvGrpSpPr/>
            <p:nvPr/>
          </p:nvGrpSpPr>
          <p:grpSpPr>
            <a:xfrm>
              <a:off x="667656" y="1497651"/>
              <a:ext cx="4122059" cy="1438728"/>
              <a:chOff x="537028" y="1493158"/>
              <a:chExt cx="4122059" cy="1438728"/>
            </a:xfrm>
          </p:grpSpPr>
          <p:sp>
            <p:nvSpPr>
              <p:cNvPr id="10" name="矩形 9"/>
              <p:cNvSpPr/>
              <p:nvPr/>
            </p:nvSpPr>
            <p:spPr>
              <a:xfrm>
                <a:off x="537029" y="1493158"/>
                <a:ext cx="4122058" cy="143872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pic>
            <p:nvPicPr>
              <p:cNvPr id="11" name="图片 10" descr="图片包含 建筑物&#10;&#10;自动生成的说明"/>
              <p:cNvPicPr>
                <a:picLocks noChangeAspect="1"/>
              </p:cNvPicPr>
              <p:nvPr/>
            </p:nvPicPr>
            <p:blipFill>
              <a:blip r:embed="rId3" cstate="print">
                <a:alphaModFix amt="25000"/>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37028" y="1604731"/>
                <a:ext cx="4122058" cy="1327155"/>
              </a:xfrm>
              <a:prstGeom prst="rect">
                <a:avLst/>
              </a:prstGeom>
              <a:effectLst/>
            </p:spPr>
          </p:pic>
        </p:grpSp>
        <p:sp>
          <p:nvSpPr>
            <p:cNvPr id="8" name="文本框 7"/>
            <p:cNvSpPr txBox="1"/>
            <p:nvPr/>
          </p:nvSpPr>
          <p:spPr>
            <a:xfrm>
              <a:off x="667655" y="1755350"/>
              <a:ext cx="412205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rgbClr val="C8161E"/>
                  </a:solidFill>
                  <a:effectLst/>
                  <a:uLnTx/>
                  <a:uFillTx/>
                  <a:latin typeface="Arial" panose="020B0604020202020204"/>
                  <a:ea typeface="微软雅黑" panose="020B0503020204020204" charset="-122"/>
                  <a:cs typeface="+mn-cs"/>
                </a:rPr>
                <a:t>目         录</a:t>
              </a:r>
            </a:p>
          </p:txBody>
        </p:sp>
        <p:sp>
          <p:nvSpPr>
            <p:cNvPr id="9" name="矩形 8"/>
            <p:cNvSpPr/>
            <p:nvPr/>
          </p:nvSpPr>
          <p:spPr>
            <a:xfrm rot="16200000">
              <a:off x="2683685" y="854302"/>
              <a:ext cx="90000" cy="4122058"/>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grpSp>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1048" y="797373"/>
            <a:ext cx="1590855" cy="1114981"/>
          </a:xfrm>
          <a:prstGeom prst="rect">
            <a:avLst/>
          </a:prstGeom>
        </p:spPr>
      </p:pic>
      <p:sp>
        <p:nvSpPr>
          <p:cNvPr id="13" name="图片占位符 12"/>
          <p:cNvSpPr>
            <a:spLocks noGrp="1"/>
          </p:cNvSpPr>
          <p:nvPr userDrawn="1">
            <p:ph type="pic" sz="quarter" idx="10"/>
          </p:nvPr>
        </p:nvSpPr>
        <p:spPr>
          <a:xfrm>
            <a:off x="-19050" y="3429000"/>
            <a:ext cx="12211050" cy="3428999"/>
          </a:xfrm>
          <a:prstGeom prst="rect">
            <a:avLst/>
          </a:prstGeom>
        </p:spPr>
        <p:txBody>
          <a:bodyPr/>
          <a:lstStyle/>
          <a:p>
            <a:endParaRPr lang="zh-CN" altLang="en-US"/>
          </a:p>
        </p:txBody>
      </p:sp>
      <p:sp>
        <p:nvSpPr>
          <p:cNvPr id="14" name="矩形 13"/>
          <p:cNvSpPr/>
          <p:nvPr userDrawn="1"/>
        </p:nvSpPr>
        <p:spPr>
          <a:xfrm rot="16200000" flipV="1">
            <a:off x="6051001" y="-2738343"/>
            <a:ext cx="90000" cy="12198901"/>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章节过渡页">
    <p:spTree>
      <p:nvGrpSpPr>
        <p:cNvPr id="1" name=""/>
        <p:cNvGrpSpPr/>
        <p:nvPr/>
      </p:nvGrpSpPr>
      <p:grpSpPr>
        <a:xfrm>
          <a:off x="0" y="0"/>
          <a:ext cx="0" cy="0"/>
          <a:chOff x="0" y="0"/>
          <a:chExt cx="0" cy="0"/>
        </a:xfrm>
      </p:grpSpPr>
      <p:pic>
        <p:nvPicPr>
          <p:cNvPr id="8" name="图片 7"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6" y="1"/>
            <a:ext cx="12188951" cy="6858000"/>
          </a:xfrm>
          <a:prstGeom prst="rect">
            <a:avLst/>
          </a:prstGeom>
        </p:spPr>
      </p:pic>
      <p:sp>
        <p:nvSpPr>
          <p:cNvPr id="42" name="矩形 41"/>
          <p:cNvSpPr/>
          <p:nvPr userDrawn="1"/>
        </p:nvSpPr>
        <p:spPr>
          <a:xfrm rot="16200000">
            <a:off x="6051000" y="-2616750"/>
            <a:ext cx="90000" cy="12192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34" name="图片占位符 33"/>
          <p:cNvSpPr>
            <a:spLocks noGrp="1"/>
          </p:cNvSpPr>
          <p:nvPr>
            <p:ph type="pic" sz="quarter" idx="10"/>
          </p:nvPr>
        </p:nvSpPr>
        <p:spPr>
          <a:xfrm>
            <a:off x="0" y="-19050"/>
            <a:ext cx="12192000" cy="3442348"/>
          </a:xfrm>
          <a:prstGeom prst="rect">
            <a:avLst/>
          </a:prstGeom>
        </p:spPr>
        <p:txBody>
          <a:bodyPr/>
          <a:lstStyle/>
          <a:p>
            <a:endParaRPr lang="zh-CN" altLang="en-US" dirty="0"/>
          </a:p>
        </p:txBody>
      </p:sp>
      <p:sp>
        <p:nvSpPr>
          <p:cNvPr id="14" name="标题 13"/>
          <p:cNvSpPr>
            <a:spLocks noGrp="1"/>
          </p:cNvSpPr>
          <p:nvPr>
            <p:ph type="title"/>
          </p:nvPr>
        </p:nvSpPr>
        <p:spPr>
          <a:xfrm>
            <a:off x="4654075" y="3047029"/>
            <a:ext cx="6489700" cy="775349"/>
          </a:xfrm>
          <a:prstGeom prst="rect">
            <a:avLst/>
          </a:prstGeom>
          <a:solidFill>
            <a:schemeClr val="bg1"/>
          </a:solidFill>
          <a:effectLst>
            <a:outerShdw blurRad="50800" dist="38100" dir="2700000" algn="tl" rotWithShape="0">
              <a:prstClr val="black">
                <a:alpha val="40000"/>
              </a:prstClr>
            </a:outerShdw>
          </a:effectLst>
        </p:spPr>
        <p:txBody>
          <a:bodyPr anchor="ctr"/>
          <a:lstStyle>
            <a:lvl1pPr algn="ctr">
              <a:defRPr sz="4000" b="1">
                <a:solidFill>
                  <a:schemeClr val="accent1"/>
                </a:solidFill>
              </a:defRPr>
            </a:lvl1pPr>
          </a:lstStyle>
          <a:p>
            <a:r>
              <a:rPr lang="zh-CN" altLang="en-US" dirty="0"/>
              <a:t>单击此处编辑母版标题样式</a:t>
            </a:r>
          </a:p>
        </p:txBody>
      </p:sp>
      <p:pic>
        <p:nvPicPr>
          <p:cNvPr id="35" name="图片 34"/>
          <p:cNvPicPr>
            <a:picLocks noChangeAspect="1"/>
          </p:cNvPicPr>
          <p:nvPr userDrawn="1"/>
        </p:nvPicPr>
        <p:blipFill rotWithShape="1">
          <a:blip r:embed="rId3" cstate="print"/>
          <a:srcRect r="1346"/>
          <a:stretch>
            <a:fillRect/>
          </a:stretch>
        </p:blipFill>
        <p:spPr>
          <a:xfrm>
            <a:off x="517" y="6041797"/>
            <a:ext cx="12166903" cy="411617"/>
          </a:xfrm>
          <a:prstGeom prst="rect">
            <a:avLst/>
          </a:prstGeom>
        </p:spPr>
      </p:pic>
      <p:sp>
        <p:nvSpPr>
          <p:cNvPr id="39" name="文本占位符 38"/>
          <p:cNvSpPr>
            <a:spLocks noGrp="1"/>
          </p:cNvSpPr>
          <p:nvPr>
            <p:ph type="body" sz="quarter" idx="11" hasCustomPrompt="1"/>
          </p:nvPr>
        </p:nvSpPr>
        <p:spPr>
          <a:xfrm>
            <a:off x="4654075" y="4054686"/>
            <a:ext cx="6489700" cy="1534265"/>
          </a:xfrm>
          <a:prstGeom prst="rect">
            <a:avLst/>
          </a:prstGeom>
        </p:spPr>
        <p:txBody>
          <a:bodyPr/>
          <a:lstStyle>
            <a:lvl1pPr marL="0" indent="0" algn="just">
              <a:lnSpc>
                <a:spcPct val="130000"/>
              </a:lnSpc>
              <a:buNone/>
              <a:defRPr sz="2200">
                <a:solidFill>
                  <a:schemeClr val="accent2"/>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编辑母版文本样式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章节过渡页-2">
    <p:spTree>
      <p:nvGrpSpPr>
        <p:cNvPr id="1" name=""/>
        <p:cNvGrpSpPr/>
        <p:nvPr/>
      </p:nvGrpSpPr>
      <p:grpSpPr>
        <a:xfrm>
          <a:off x="0" y="0"/>
          <a:ext cx="0" cy="0"/>
          <a:chOff x="0" y="0"/>
          <a:chExt cx="0" cy="0"/>
        </a:xfrm>
      </p:grpSpPr>
      <p:pic>
        <p:nvPicPr>
          <p:cNvPr id="9" name="图片 8" descr="图片包含 建筑物, 圆屋顶, 地板&#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6" y="1"/>
            <a:ext cx="12188951" cy="6858000"/>
          </a:xfrm>
          <a:prstGeom prst="rect">
            <a:avLst/>
          </a:prstGeom>
        </p:spPr>
      </p:pic>
      <p:sp>
        <p:nvSpPr>
          <p:cNvPr id="42" name="矩形 41"/>
          <p:cNvSpPr/>
          <p:nvPr userDrawn="1"/>
        </p:nvSpPr>
        <p:spPr>
          <a:xfrm rot="10800000">
            <a:off x="5885902" y="-44999"/>
            <a:ext cx="90000" cy="694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34" name="图片占位符 33"/>
          <p:cNvSpPr>
            <a:spLocks noGrp="1"/>
          </p:cNvSpPr>
          <p:nvPr>
            <p:ph type="pic" sz="quarter" idx="10"/>
          </p:nvPr>
        </p:nvSpPr>
        <p:spPr>
          <a:xfrm>
            <a:off x="0" y="-19049"/>
            <a:ext cx="5842000" cy="6877049"/>
          </a:xfrm>
          <a:prstGeom prst="rect">
            <a:avLst/>
          </a:prstGeom>
        </p:spPr>
        <p:txBody>
          <a:bodyPr/>
          <a:lstStyle/>
          <a:p>
            <a:endParaRPr lang="zh-CN" altLang="en-US" dirty="0"/>
          </a:p>
        </p:txBody>
      </p:sp>
      <p:sp>
        <p:nvSpPr>
          <p:cNvPr id="14" name="标题 13"/>
          <p:cNvSpPr>
            <a:spLocks noGrp="1"/>
          </p:cNvSpPr>
          <p:nvPr>
            <p:ph type="title"/>
          </p:nvPr>
        </p:nvSpPr>
        <p:spPr>
          <a:xfrm>
            <a:off x="6238874" y="3047029"/>
            <a:ext cx="5648325" cy="775349"/>
          </a:xfrm>
          <a:prstGeom prst="rect">
            <a:avLst/>
          </a:prstGeom>
          <a:solidFill>
            <a:schemeClr val="bg1"/>
          </a:solidFill>
          <a:effectLst>
            <a:outerShdw blurRad="50800" dist="38100" dir="2700000" algn="tl" rotWithShape="0">
              <a:prstClr val="black">
                <a:alpha val="40000"/>
              </a:prstClr>
            </a:outerShdw>
          </a:effectLst>
        </p:spPr>
        <p:txBody>
          <a:bodyPr anchor="ctr"/>
          <a:lstStyle>
            <a:lvl1pPr algn="ctr">
              <a:defRPr sz="4000" b="1">
                <a:solidFill>
                  <a:schemeClr val="accent1"/>
                </a:solidFill>
              </a:defRPr>
            </a:lvl1pPr>
          </a:lstStyle>
          <a:p>
            <a:r>
              <a:rPr lang="zh-CN" altLang="en-US" dirty="0"/>
              <a:t>单击此处编辑母版标题样式</a:t>
            </a:r>
          </a:p>
        </p:txBody>
      </p:sp>
      <p:sp>
        <p:nvSpPr>
          <p:cNvPr id="39" name="文本占位符 38"/>
          <p:cNvSpPr>
            <a:spLocks noGrp="1"/>
          </p:cNvSpPr>
          <p:nvPr>
            <p:ph type="body" sz="quarter" idx="11" hasCustomPrompt="1"/>
          </p:nvPr>
        </p:nvSpPr>
        <p:spPr>
          <a:xfrm>
            <a:off x="6238874" y="4054686"/>
            <a:ext cx="5648325" cy="1534265"/>
          </a:xfrm>
          <a:prstGeom prst="rect">
            <a:avLst/>
          </a:prstGeom>
        </p:spPr>
        <p:txBody>
          <a:bodyPr/>
          <a:lstStyle>
            <a:lvl1pPr marL="0" indent="0" algn="just">
              <a:lnSpc>
                <a:spcPct val="130000"/>
              </a:lnSpc>
              <a:buNone/>
              <a:defRPr sz="2200">
                <a:solidFill>
                  <a:schemeClr val="accent2"/>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编辑母版文本样式</a:t>
            </a:r>
          </a:p>
        </p:txBody>
      </p:sp>
      <p:pic>
        <p:nvPicPr>
          <p:cNvPr id="7" name="图片 6"/>
          <p:cNvPicPr>
            <a:picLocks noChangeAspect="1"/>
          </p:cNvPicPr>
          <p:nvPr userDrawn="1"/>
        </p:nvPicPr>
        <p:blipFill rotWithShape="1">
          <a:blip r:embed="rId3" cstate="print"/>
          <a:srcRect l="49487" r="1345"/>
          <a:stretch>
            <a:fillRect/>
          </a:stretch>
        </p:blipFill>
        <p:spPr>
          <a:xfrm>
            <a:off x="6238431" y="6041797"/>
            <a:ext cx="5920443" cy="411617"/>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灯片编号占位符 5"/>
          <p:cNvSpPr>
            <a:spLocks noGrp="1"/>
          </p:cNvSpPr>
          <p:nvPr>
            <p:ph type="sldNum" sz="quarter" idx="4"/>
          </p:nvPr>
        </p:nvSpPr>
        <p:spPr>
          <a:xfrm>
            <a:off x="10849971" y="6515101"/>
            <a:ext cx="1037230" cy="342900"/>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548644C6-89F0-466C-949F-E70AD72679A8}" type="slidenum">
              <a:rPr lang="zh-CN" altLang="en-US" smtClean="0">
                <a:solidFill>
                  <a:srgbClr val="000000">
                    <a:tint val="75000"/>
                  </a:srgbClr>
                </a:solidFill>
              </a:rPr>
              <a:t>‹#›</a:t>
            </a:fld>
            <a:endParaRPr lang="zh-CN" altLang="en-US">
              <a:solidFill>
                <a:srgbClr val="000000">
                  <a:tint val="75000"/>
                </a:srgbClr>
              </a:solidFill>
            </a:endParaRP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标题占位符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p>
        </p:txBody>
      </p:sp>
      <p:sp>
        <p:nvSpPr>
          <p:cNvPr id="2051" name="文本占位符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defTabSz="864235" eaLnBrk="1" fontAlgn="auto" hangingPunct="1">
              <a:spcBef>
                <a:spcPts val="0"/>
              </a:spcBef>
              <a:spcAft>
                <a:spcPts val="0"/>
              </a:spcAft>
              <a:defRPr kumimoji="1" sz="1200">
                <a:solidFill>
                  <a:schemeClr val="tx1">
                    <a:tint val="75000"/>
                  </a:schemeClr>
                </a:solidFill>
                <a:latin typeface="+mn-lt"/>
                <a:ea typeface="+mn-ea"/>
              </a:defRPr>
            </a:lvl1pPr>
          </a:lstStyle>
          <a:p>
            <a:pPr>
              <a:defRPr/>
            </a:pPr>
            <a:fld id="{BB15F141-D89A-4B6C-90E0-C44E13FA2122}" type="datetimeFigureOut">
              <a:rPr lang="zh-CN" altLang="en-US"/>
              <a:t>2021/5/6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defTabSz="864235" eaLnBrk="1" fontAlgn="auto" hangingPunct="1">
              <a:spcBef>
                <a:spcPts val="0"/>
              </a:spcBef>
              <a:spcAft>
                <a:spcPts val="0"/>
              </a:spcAft>
              <a:defRPr kumimoji="1" sz="1200">
                <a:solidFill>
                  <a:schemeClr val="tx1">
                    <a:tint val="75000"/>
                  </a:schemeClr>
                </a:solidFill>
                <a:latin typeface="+mn-lt"/>
                <a:ea typeface="+mn-ea"/>
              </a:defRPr>
            </a:lvl1pPr>
          </a:lstStyle>
          <a:p>
            <a:pPr>
              <a:defRPr/>
            </a:pPr>
            <a:endParaRPr lang="zh-CN" altLang="en-US"/>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defTabSz="864235" eaLnBrk="1" fontAlgn="auto" hangingPunct="1">
              <a:spcBef>
                <a:spcPts val="0"/>
              </a:spcBef>
              <a:spcAft>
                <a:spcPts val="0"/>
              </a:spcAft>
              <a:defRPr kumimoji="1" sz="1200">
                <a:solidFill>
                  <a:schemeClr val="tx1">
                    <a:tint val="75000"/>
                  </a:schemeClr>
                </a:solidFill>
                <a:latin typeface="+mn-lt"/>
                <a:ea typeface="+mn-ea"/>
              </a:defRPr>
            </a:lvl1pPr>
          </a:lstStyle>
          <a:p>
            <a:pPr>
              <a:defRPr/>
            </a:pPr>
            <a:fld id="{A65EE417-23A8-4805-8ABE-3EDB3EC9335C}" type="slidenum">
              <a:rPr lang="zh-CN" altLang="en-US"/>
              <a:t>‹#›</a:t>
            </a:fld>
            <a:endParaRPr lang="zh-CN" altLang="en-US"/>
          </a:p>
        </p:txBody>
      </p:sp>
      <p:sp>
        <p:nvSpPr>
          <p:cNvPr id="7" name="矩形 6"/>
          <p:cNvSpPr/>
          <p:nvPr userDrawn="1"/>
        </p:nvSpPr>
        <p:spPr>
          <a:xfrm>
            <a:off x="0" y="0"/>
            <a:ext cx="12214225" cy="6858000"/>
          </a:xfrm>
          <a:prstGeom prst="rect">
            <a:avLst/>
          </a:prstGeom>
          <a:solidFill>
            <a:schemeClr val="bg1">
              <a:lumMod val="85000"/>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64235" eaLnBrk="1" fontAlgn="auto" hangingPunct="1">
              <a:spcBef>
                <a:spcPts val="0"/>
              </a:spcBef>
              <a:spcAft>
                <a:spcPts val="0"/>
              </a:spcAft>
              <a:defRPr/>
            </a:pPr>
            <a:endParaRPr lang="zh-CN" altLang="en-US" sz="1800"/>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nvPr>
        </p:nvSpPr>
        <p:spPr>
          <a:xfrm>
            <a:off x="811957" y="1726240"/>
            <a:ext cx="10590611" cy="1689806"/>
          </a:xfrm>
        </p:spPr>
        <p:txBody>
          <a:bodyPr/>
          <a:lstStyle/>
          <a:p>
            <a:pPr>
              <a:lnSpc>
                <a:spcPct val="150000"/>
              </a:lnSpc>
            </a:pPr>
            <a:r>
              <a:rPr lang="en-US" altLang="zh-CN" sz="3600" dirty="0">
                <a:latin typeface="+mn-ea"/>
                <a:ea typeface="+mn-ea"/>
              </a:rPr>
              <a:t>《</a:t>
            </a:r>
            <a:r>
              <a:rPr lang="zh-CN" altLang="en-US" sz="3600" dirty="0">
                <a:latin typeface="+mn-ea"/>
                <a:ea typeface="+mn-ea"/>
              </a:rPr>
              <a:t>中国共产党普通高等学校基层组织工作条例</a:t>
            </a:r>
            <a:r>
              <a:rPr lang="en-US" altLang="zh-CN" sz="3600" dirty="0">
                <a:latin typeface="+mn-ea"/>
                <a:ea typeface="+mn-ea"/>
              </a:rPr>
              <a:t>》</a:t>
            </a:r>
            <a:br>
              <a:rPr lang="en-US" altLang="zh-CN" sz="3600" dirty="0">
                <a:latin typeface="+mn-ea"/>
                <a:ea typeface="+mn-ea"/>
              </a:rPr>
            </a:br>
            <a:r>
              <a:rPr lang="zh-CN" altLang="en-US" sz="3600" dirty="0">
                <a:latin typeface="+mn-ea"/>
                <a:ea typeface="+mn-ea"/>
              </a:rPr>
              <a:t>专题学习</a:t>
            </a:r>
          </a:p>
        </p:txBody>
      </p:sp>
      <p:sp>
        <p:nvSpPr>
          <p:cNvPr id="10" name="文本占位符 9"/>
          <p:cNvSpPr>
            <a:spLocks noGrp="1"/>
          </p:cNvSpPr>
          <p:nvPr>
            <p:ph type="body" sz="quarter" idx="11"/>
          </p:nvPr>
        </p:nvSpPr>
        <p:spPr>
          <a:xfrm>
            <a:off x="4034908" y="4533900"/>
            <a:ext cx="4122181" cy="1200150"/>
          </a:xfrm>
        </p:spPr>
        <p:txBody>
          <a:bodyPr/>
          <a:lstStyle/>
          <a:p>
            <a:pPr>
              <a:lnSpc>
                <a:spcPct val="150000"/>
              </a:lnSpc>
            </a:pPr>
            <a:r>
              <a:rPr lang="zh-CN" altLang="en-US" sz="2400" dirty="0"/>
              <a:t>党委组织部</a:t>
            </a:r>
            <a:endParaRPr lang="en-US" altLang="zh-CN" sz="2400" dirty="0"/>
          </a:p>
          <a:p>
            <a:pPr>
              <a:lnSpc>
                <a:spcPct val="150000"/>
              </a:lnSpc>
            </a:pPr>
            <a:r>
              <a:rPr lang="en-US" altLang="zh-CN" sz="2400" dirty="0"/>
              <a:t>2021</a:t>
            </a:r>
            <a:r>
              <a:rPr lang="zh-CN" altLang="en-US" sz="2400" dirty="0"/>
              <a:t>年</a:t>
            </a:r>
            <a:r>
              <a:rPr lang="en-US" altLang="zh-CN" sz="2400" dirty="0"/>
              <a:t>5</a:t>
            </a:r>
            <a:r>
              <a:rPr lang="zh-CN" altLang="en-US" sz="2400" dirty="0"/>
              <a:t>月</a:t>
            </a:r>
            <a:r>
              <a:rPr lang="en-US" altLang="zh-CN" sz="2400" dirty="0"/>
              <a:t>6</a:t>
            </a:r>
            <a:r>
              <a:rPr lang="zh-CN" altLang="en-US" sz="2400" dirty="0"/>
              <a:t>日</a:t>
            </a:r>
          </a:p>
        </p:txBody>
      </p:sp>
    </p:spTree>
    <p:extLst>
      <p:ext uri="{BB962C8B-B14F-4D97-AF65-F5344CB8AC3E}">
        <p14:creationId xmlns:p14="http://schemas.microsoft.com/office/powerpoint/2010/main" val="517236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ts val="3000"/>
              </a:lnSpc>
              <a:defRPr/>
            </a:pPr>
            <a:r>
              <a:rPr lang="zh-CN" altLang="en-US" sz="1600" b="1" dirty="0">
                <a:solidFill>
                  <a:srgbClr val="44546A"/>
                </a:solidFill>
                <a:latin typeface="+mn-ea"/>
              </a:rPr>
              <a:t>第二</a:t>
            </a:r>
            <a:r>
              <a:rPr lang="zh-CN" altLang="en-US" sz="1600" b="1" dirty="0" smtClean="0">
                <a:solidFill>
                  <a:srgbClr val="44546A"/>
                </a:solidFill>
                <a:latin typeface="+mn-ea"/>
              </a:rPr>
              <a:t>条</a:t>
            </a:r>
            <a:r>
              <a:rPr lang="zh-CN" altLang="en-US" sz="1600" dirty="0">
                <a:solidFill>
                  <a:srgbClr val="44546A"/>
                </a:solidFill>
                <a:latin typeface="+mn-ea"/>
              </a:rPr>
              <a:t> </a:t>
            </a:r>
            <a:r>
              <a:rPr lang="zh-CN" altLang="en-US" sz="1600" dirty="0" smtClean="0">
                <a:solidFill>
                  <a:srgbClr val="44546A"/>
                </a:solidFill>
                <a:latin typeface="+mn-ea"/>
              </a:rPr>
              <a:t> 高校</a:t>
            </a:r>
            <a:r>
              <a:rPr lang="zh-CN" altLang="en-US" sz="1600" dirty="0">
                <a:solidFill>
                  <a:srgbClr val="44546A"/>
                </a:solidFill>
                <a:latin typeface="+mn-ea"/>
              </a:rPr>
              <a:t>党组织必须高举中国特色社会主义伟大旗帜，以马克思列宁主义、毛泽东思想、邓小平理论、“三个代表”重要思想、</a:t>
            </a:r>
            <a:r>
              <a:rPr lang="zh-CN" altLang="en-US" sz="1600" b="1" u="heavy" dirty="0">
                <a:solidFill>
                  <a:srgbClr val="44546A"/>
                </a:solidFill>
                <a:latin typeface="+mn-ea"/>
              </a:rPr>
              <a:t>科学发展观、习近平新时代中国特色社会主义思想</a:t>
            </a:r>
            <a:r>
              <a:rPr lang="zh-CN" altLang="en-US" sz="1600" dirty="0">
                <a:solidFill>
                  <a:srgbClr val="44546A"/>
                </a:solidFill>
                <a:latin typeface="+mn-ea"/>
              </a:rPr>
              <a:t>为指导，</a:t>
            </a:r>
            <a:r>
              <a:rPr lang="zh-CN" altLang="en-US" sz="1600" b="1" u="heavy" dirty="0">
                <a:solidFill>
                  <a:srgbClr val="44546A"/>
                </a:solidFill>
                <a:latin typeface="+mn-ea"/>
              </a:rPr>
              <a:t>增强“四个意识”、坚定“四个自信”、做到“两个维护”，</a:t>
            </a:r>
            <a:r>
              <a:rPr lang="zh-CN" altLang="en-US" sz="1600" dirty="0">
                <a:solidFill>
                  <a:srgbClr val="44546A"/>
                </a:solidFill>
                <a:latin typeface="+mn-ea"/>
              </a:rPr>
              <a:t>全面贯彻党的</a:t>
            </a:r>
            <a:r>
              <a:rPr lang="zh-CN" altLang="en-US" sz="1600" b="1" u="heavy" dirty="0">
                <a:solidFill>
                  <a:srgbClr val="44546A"/>
                </a:solidFill>
                <a:latin typeface="+mn-ea"/>
              </a:rPr>
              <a:t>基本理论、</a:t>
            </a:r>
            <a:r>
              <a:rPr lang="zh-CN" altLang="en-US" sz="1600" dirty="0">
                <a:solidFill>
                  <a:srgbClr val="44546A"/>
                </a:solidFill>
                <a:latin typeface="+mn-ea"/>
              </a:rPr>
              <a:t>基本路线、</a:t>
            </a:r>
            <a:r>
              <a:rPr lang="zh-CN" altLang="en-US" sz="1600" b="1" u="heavy" dirty="0">
                <a:solidFill>
                  <a:srgbClr val="44546A"/>
                </a:solidFill>
                <a:latin typeface="+mn-ea"/>
              </a:rPr>
              <a:t>基本方略，全面贯彻党的</a:t>
            </a:r>
            <a:r>
              <a:rPr lang="zh-CN" altLang="en-US" sz="1600" dirty="0">
                <a:solidFill>
                  <a:srgbClr val="44546A"/>
                </a:solidFill>
                <a:latin typeface="+mn-ea"/>
              </a:rPr>
              <a:t>教育方针，坚持教育</a:t>
            </a:r>
            <a:r>
              <a:rPr lang="zh-CN" altLang="en-US" sz="1600" b="1" u="heavy" dirty="0">
                <a:solidFill>
                  <a:srgbClr val="44546A"/>
                </a:solidFill>
                <a:latin typeface="+mn-ea"/>
              </a:rPr>
              <a:t>为人民服务、为中国共产党治国理政服务、为巩固和发展中国特色社会主义制度服务、为改革开放和</a:t>
            </a:r>
            <a:r>
              <a:rPr lang="zh-CN" altLang="en-US" sz="1600" dirty="0">
                <a:solidFill>
                  <a:srgbClr val="44546A"/>
                </a:solidFill>
                <a:latin typeface="+mn-ea"/>
              </a:rPr>
              <a:t>社会主义现代化建设服务，</a:t>
            </a:r>
            <a:r>
              <a:rPr lang="zh-CN" altLang="en-US" sz="1600" b="1" u="heavy" dirty="0">
                <a:solidFill>
                  <a:srgbClr val="44546A"/>
                </a:solidFill>
                <a:latin typeface="+mn-ea"/>
              </a:rPr>
              <a:t>坚守为党育人、为国育才，</a:t>
            </a:r>
            <a:r>
              <a:rPr lang="zh-CN" altLang="en-US" sz="1600" dirty="0">
                <a:solidFill>
                  <a:srgbClr val="44546A"/>
                </a:solidFill>
                <a:latin typeface="+mn-ea"/>
              </a:rPr>
              <a:t>培养德智体美</a:t>
            </a:r>
            <a:r>
              <a:rPr lang="zh-CN" altLang="en-US" sz="1600" b="1" u="heavy" dirty="0">
                <a:solidFill>
                  <a:srgbClr val="44546A"/>
                </a:solidFill>
                <a:latin typeface="+mn-ea"/>
              </a:rPr>
              <a:t>劳</a:t>
            </a:r>
            <a:r>
              <a:rPr lang="zh-CN" altLang="en-US" sz="1600" dirty="0">
                <a:solidFill>
                  <a:srgbClr val="44546A"/>
                </a:solidFill>
                <a:latin typeface="+mn-ea"/>
              </a:rPr>
              <a:t>全面发展的社会主义建设者和接班人。</a:t>
            </a:r>
            <a:endParaRPr lang="en-US" altLang="zh-CN" sz="1600" dirty="0">
              <a:solidFill>
                <a:srgbClr val="44546A"/>
              </a:solidFill>
              <a:latin typeface="+mn-ea"/>
            </a:endParaRP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a:t>
            </a:r>
            <a:r>
              <a:rPr lang="zh-CN" altLang="en-US" sz="1600" b="1" dirty="0" smtClean="0">
                <a:solidFill>
                  <a:srgbClr val="44546A"/>
                </a:solidFill>
                <a:latin typeface="+mn-ea"/>
              </a:rPr>
              <a:t>条  </a:t>
            </a:r>
            <a:r>
              <a:rPr lang="zh-CN" altLang="en-US" sz="1600" dirty="0" smtClean="0">
                <a:solidFill>
                  <a:srgbClr val="44546A"/>
                </a:solidFill>
                <a:latin typeface="+mn-ea"/>
              </a:rPr>
              <a:t>高等学校</a:t>
            </a:r>
            <a:r>
              <a:rPr lang="zh-CN" altLang="en-US" sz="1600" dirty="0">
                <a:solidFill>
                  <a:srgbClr val="44546A"/>
                </a:solidFill>
                <a:latin typeface="+mn-ea"/>
              </a:rPr>
              <a:t>的党组织必须高举中国特色社会主义伟大旗帜，以马克思列宁主义、毛泽东思想、邓小平理论</a:t>
            </a:r>
            <a:r>
              <a:rPr lang="zh-CN" altLang="en-US" sz="1600" strike="dblStrike" dirty="0">
                <a:solidFill>
                  <a:srgbClr val="44546A"/>
                </a:solidFill>
                <a:latin typeface="+mn-ea"/>
              </a:rPr>
              <a:t>和</a:t>
            </a:r>
            <a:r>
              <a:rPr lang="zh-CN" altLang="en-US" sz="1600" dirty="0">
                <a:solidFill>
                  <a:srgbClr val="44546A"/>
                </a:solidFill>
                <a:latin typeface="+mn-ea"/>
              </a:rPr>
              <a:t>“三个代表”重要思想为指导，</a:t>
            </a:r>
            <a:r>
              <a:rPr lang="zh-CN" altLang="en-US" sz="1600" strike="dblStrike" dirty="0">
                <a:solidFill>
                  <a:srgbClr val="44546A"/>
                </a:solidFill>
                <a:latin typeface="+mn-ea"/>
              </a:rPr>
              <a:t>深入贯彻落实科学发展观，</a:t>
            </a:r>
            <a:r>
              <a:rPr lang="zh-CN" altLang="en-US" sz="1600" dirty="0">
                <a:solidFill>
                  <a:srgbClr val="44546A"/>
                </a:solidFill>
                <a:latin typeface="+mn-ea"/>
              </a:rPr>
              <a:t>全面贯彻执行党的基本路线</a:t>
            </a:r>
            <a:r>
              <a:rPr lang="zh-CN" altLang="en-US" sz="1600" strike="dblStrike" dirty="0">
                <a:solidFill>
                  <a:srgbClr val="44546A"/>
                </a:solidFill>
                <a:latin typeface="+mn-ea"/>
              </a:rPr>
              <a:t>和</a:t>
            </a:r>
            <a:r>
              <a:rPr lang="zh-CN" altLang="en-US" sz="1600" dirty="0">
                <a:solidFill>
                  <a:srgbClr val="44546A"/>
                </a:solidFill>
                <a:latin typeface="+mn-ea"/>
              </a:rPr>
              <a:t>教育方针，坚持教育</a:t>
            </a:r>
            <a:r>
              <a:rPr lang="zh-CN" altLang="en-US" sz="1600" strike="dblStrike" dirty="0">
                <a:solidFill>
                  <a:srgbClr val="44546A"/>
                </a:solidFill>
                <a:latin typeface="+mn-ea"/>
              </a:rPr>
              <a:t>必须</a:t>
            </a:r>
            <a:r>
              <a:rPr lang="zh-CN" altLang="en-US" sz="1600" dirty="0">
                <a:solidFill>
                  <a:srgbClr val="44546A"/>
                </a:solidFill>
                <a:latin typeface="+mn-ea"/>
              </a:rPr>
              <a:t>为社会主义现代化建设服务，</a:t>
            </a:r>
            <a:r>
              <a:rPr lang="zh-CN" altLang="en-US" sz="1600" strike="dblStrike" dirty="0">
                <a:solidFill>
                  <a:srgbClr val="44546A"/>
                </a:solidFill>
                <a:latin typeface="+mn-ea"/>
              </a:rPr>
              <a:t>为人民服务，必须与生产劳动和社会实践相结合，</a:t>
            </a:r>
            <a:r>
              <a:rPr lang="zh-CN" altLang="en-US" sz="1600" dirty="0">
                <a:solidFill>
                  <a:srgbClr val="44546A"/>
                </a:solidFill>
                <a:latin typeface="+mn-ea"/>
              </a:rPr>
              <a:t>培养德智体美全面发展的中国特色社会主义事业</a:t>
            </a:r>
            <a:r>
              <a:rPr lang="zh-CN" altLang="en-US" sz="1600" strike="dblStrike" dirty="0">
                <a:solidFill>
                  <a:srgbClr val="44546A"/>
                </a:solidFill>
                <a:latin typeface="+mn-ea"/>
              </a:rPr>
              <a:t>合格</a:t>
            </a:r>
            <a:r>
              <a:rPr lang="zh-CN" altLang="en-US" sz="1600" dirty="0">
                <a:solidFill>
                  <a:srgbClr val="44546A"/>
                </a:solidFill>
                <a:latin typeface="+mn-ea"/>
              </a:rPr>
              <a:t>建设者和</a:t>
            </a:r>
            <a:r>
              <a:rPr lang="zh-CN" altLang="en-US" sz="1600" strike="dblStrike" dirty="0">
                <a:solidFill>
                  <a:srgbClr val="44546A"/>
                </a:solidFill>
                <a:latin typeface="+mn-ea"/>
              </a:rPr>
              <a:t>可靠</a:t>
            </a:r>
            <a:r>
              <a:rPr lang="zh-CN" altLang="en-US" sz="1600" dirty="0">
                <a:solidFill>
                  <a:srgbClr val="44546A"/>
                </a:solidFill>
                <a:latin typeface="+mn-ea"/>
              </a:rPr>
              <a:t>接班人。</a:t>
            </a:r>
            <a:endParaRPr lang="en-US" altLang="zh-CN" sz="1600" dirty="0">
              <a:solidFill>
                <a:srgbClr val="44546A"/>
              </a:solidFill>
              <a:latin typeface="+mn-ea"/>
            </a:endParaRP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第一章  总  则</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第一章  总  则</a:t>
            </a:r>
          </a:p>
        </p:txBody>
      </p:sp>
      <p:sp>
        <p:nvSpPr>
          <p:cNvPr id="11" name="文本占位符 4"/>
          <p:cNvSpPr>
            <a:spLocks noGrp="1"/>
          </p:cNvSpPr>
          <p:nvPr>
            <p:ph type="body" sz="quarter" idx="11"/>
          </p:nvPr>
        </p:nvSpPr>
        <p:spPr>
          <a:xfrm>
            <a:off x="1075351" y="43657"/>
            <a:ext cx="8690441" cy="598488"/>
          </a:xfrm>
        </p:spPr>
        <p:txBody>
          <a:bodyPr/>
          <a:lstStyle/>
          <a:p>
            <a:r>
              <a:rPr lang="zh-CN" altLang="en-US" sz="2000" dirty="0"/>
              <a:t>二、新旧版本对照学习</a:t>
            </a:r>
          </a:p>
        </p:txBody>
      </p:sp>
      <p:sp>
        <p:nvSpPr>
          <p:cNvPr id="15" name="矩形 14">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16" name="矩形 15">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a:solidFill>
                  <a:srgbClr val="C00000"/>
                </a:solidFill>
                <a:latin typeface="+mj-ea"/>
              </a:rPr>
              <a:t>8</a:t>
            </a:r>
            <a:r>
              <a:rPr lang="zh-CN" altLang="en-US" sz="2000" b="1" smtClean="0">
                <a:solidFill>
                  <a:srgbClr val="C00000"/>
                </a:solidFill>
                <a:latin typeface="+mj-ea"/>
              </a:rPr>
              <a:t>月</a:t>
            </a:r>
            <a:r>
              <a:rPr lang="en-US" altLang="zh-CN" sz="2000" b="1" smtClean="0">
                <a:solidFill>
                  <a:srgbClr val="C00000"/>
                </a:solidFill>
                <a:latin typeface="+mj-ea"/>
              </a:rPr>
              <a:t>13</a:t>
            </a:r>
            <a:r>
              <a:rPr lang="zh-CN" altLang="en-US" sz="2000" b="1" smtClean="0">
                <a:solidFill>
                  <a:srgbClr val="C00000"/>
                </a:solidFill>
                <a:latin typeface="+mj-ea"/>
              </a:rPr>
              <a:t>日中共中央</a:t>
            </a:r>
            <a:r>
              <a:rPr lang="zh-CN" altLang="en-US" sz="2000" b="1" dirty="0">
                <a:solidFill>
                  <a:srgbClr val="C00000"/>
                </a:solidFill>
                <a:latin typeface="+mj-ea"/>
              </a:rPr>
              <a:t>发布</a:t>
            </a:r>
          </a:p>
        </p:txBody>
      </p:sp>
    </p:spTree>
    <p:extLst>
      <p:ext uri="{BB962C8B-B14F-4D97-AF65-F5344CB8AC3E}">
        <p14:creationId xmlns:p14="http://schemas.microsoft.com/office/powerpoint/2010/main" val="7898747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b="1" dirty="0">
                <a:solidFill>
                  <a:srgbClr val="44546A"/>
                </a:solidFill>
                <a:latin typeface="+mn-ea"/>
              </a:rPr>
              <a:t>第三</a:t>
            </a:r>
            <a:r>
              <a:rPr lang="zh-CN" altLang="en-US" sz="1600" b="1" dirty="0" smtClean="0">
                <a:solidFill>
                  <a:srgbClr val="44546A"/>
                </a:solidFill>
                <a:latin typeface="+mn-ea"/>
              </a:rPr>
              <a:t>条  </a:t>
            </a:r>
            <a:r>
              <a:rPr lang="zh-CN" altLang="en-US" sz="1600" dirty="0" smtClean="0">
                <a:solidFill>
                  <a:srgbClr val="44546A"/>
                </a:solidFill>
                <a:latin typeface="+mn-ea"/>
              </a:rPr>
              <a:t>高校</a:t>
            </a:r>
            <a:r>
              <a:rPr lang="zh-CN" altLang="en-US" sz="1600" dirty="0">
                <a:solidFill>
                  <a:srgbClr val="44546A"/>
                </a:solidFill>
                <a:latin typeface="+mn-ea"/>
              </a:rPr>
              <a:t>实行党委领导下的校长负责制。高校党的委员会</a:t>
            </a:r>
            <a:r>
              <a:rPr lang="zh-CN" altLang="en-US" sz="1600" b="1" u="heavy" dirty="0">
                <a:solidFill>
                  <a:srgbClr val="44546A"/>
                </a:solidFill>
                <a:latin typeface="+mn-ea"/>
              </a:rPr>
              <a:t>（以下简称高校党委）全面</a:t>
            </a:r>
            <a:r>
              <a:rPr lang="zh-CN" altLang="en-US" sz="1600" dirty="0">
                <a:solidFill>
                  <a:srgbClr val="44546A"/>
                </a:solidFill>
                <a:latin typeface="+mn-ea"/>
              </a:rPr>
              <a:t>领导学校工作，支持校长按照</a:t>
            </a:r>
            <a:r>
              <a:rPr lang="en-US" altLang="zh-CN" sz="1600" dirty="0">
                <a:solidFill>
                  <a:srgbClr val="44546A"/>
                </a:solidFill>
                <a:latin typeface="+mn-ea"/>
              </a:rPr>
              <a:t>《</a:t>
            </a:r>
            <a:r>
              <a:rPr lang="zh-CN" altLang="en-US" sz="1600" dirty="0">
                <a:solidFill>
                  <a:srgbClr val="44546A"/>
                </a:solidFill>
                <a:latin typeface="+mn-ea"/>
              </a:rPr>
              <a:t>中华人民共和国高等教育法</a:t>
            </a:r>
            <a:r>
              <a:rPr lang="en-US" altLang="zh-CN" sz="1600" dirty="0">
                <a:solidFill>
                  <a:srgbClr val="44546A"/>
                </a:solidFill>
                <a:latin typeface="+mn-ea"/>
              </a:rPr>
              <a:t>》</a:t>
            </a:r>
            <a:r>
              <a:rPr lang="zh-CN" altLang="en-US" sz="1600" dirty="0">
                <a:solidFill>
                  <a:srgbClr val="44546A"/>
                </a:solidFill>
                <a:latin typeface="+mn-ea"/>
              </a:rPr>
              <a:t>的规定积极主动、独立负责地开展工作，保证教学、科研、行政管理等各项任务的完成。</a:t>
            </a:r>
          </a:p>
          <a:p>
            <a:pPr lvl="0" indent="457200" algn="just">
              <a:lnSpc>
                <a:spcPct val="150000"/>
              </a:lnSpc>
              <a:defRPr/>
            </a:pPr>
            <a:r>
              <a:rPr lang="zh-CN" altLang="en-US" sz="1600" dirty="0">
                <a:solidFill>
                  <a:srgbClr val="44546A"/>
                </a:solidFill>
                <a:latin typeface="+mn-ea"/>
              </a:rPr>
              <a:t>高校党委实行民主集中制，健全集体领导和个人分工负责相结合的制度。凡属重大问题都应当按照集体领导、民主集中、个别酝酿、会议决定的原则，由党委集体讨论，作出决定；党委成员应当根据集体的决定和分工，切实履行职责。</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16807"/>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第三</a:t>
            </a:r>
            <a:r>
              <a:rPr lang="zh-CN" altLang="en-US" sz="1600" b="1" dirty="0" smtClean="0">
                <a:solidFill>
                  <a:srgbClr val="44546A"/>
                </a:solidFill>
                <a:latin typeface="+mn-ea"/>
              </a:rPr>
              <a:t>条  </a:t>
            </a:r>
            <a:r>
              <a:rPr lang="zh-CN" altLang="en-US" sz="1600" dirty="0" smtClean="0">
                <a:solidFill>
                  <a:srgbClr val="44546A"/>
                </a:solidFill>
                <a:latin typeface="+mn-ea"/>
              </a:rPr>
              <a:t>高等学校</a:t>
            </a:r>
            <a:r>
              <a:rPr lang="zh-CN" altLang="en-US" sz="1600" dirty="0">
                <a:solidFill>
                  <a:srgbClr val="44546A"/>
                </a:solidFill>
                <a:latin typeface="+mn-ea"/>
              </a:rPr>
              <a:t>实行党委领导下的校长负责制。高等学校党的委员会</a:t>
            </a:r>
            <a:r>
              <a:rPr lang="zh-CN" altLang="en-US" sz="1600" strike="dblStrike" dirty="0">
                <a:solidFill>
                  <a:srgbClr val="44546A"/>
                </a:solidFill>
                <a:latin typeface="+mn-ea"/>
              </a:rPr>
              <a:t>统一</a:t>
            </a:r>
            <a:r>
              <a:rPr lang="zh-CN" altLang="en-US" sz="1600" dirty="0">
                <a:solidFill>
                  <a:srgbClr val="44546A"/>
                </a:solidFill>
                <a:latin typeface="+mn-ea"/>
              </a:rPr>
              <a:t>领导学校工作，支持校长按照</a:t>
            </a:r>
            <a:r>
              <a:rPr lang="en-US" altLang="zh-CN" sz="1600" dirty="0">
                <a:solidFill>
                  <a:srgbClr val="44546A"/>
                </a:solidFill>
                <a:latin typeface="+mn-ea"/>
              </a:rPr>
              <a:t>《</a:t>
            </a:r>
            <a:r>
              <a:rPr lang="zh-CN" altLang="en-US" sz="1600" dirty="0">
                <a:solidFill>
                  <a:srgbClr val="44546A"/>
                </a:solidFill>
                <a:latin typeface="+mn-ea"/>
              </a:rPr>
              <a:t>中华人民共和国高等教育法</a:t>
            </a:r>
            <a:r>
              <a:rPr lang="en-US" altLang="zh-CN" sz="1600" dirty="0">
                <a:solidFill>
                  <a:srgbClr val="44546A"/>
                </a:solidFill>
                <a:latin typeface="+mn-ea"/>
              </a:rPr>
              <a:t>》</a:t>
            </a:r>
            <a:r>
              <a:rPr lang="zh-CN" altLang="en-US" sz="1600" dirty="0">
                <a:solidFill>
                  <a:srgbClr val="44546A"/>
                </a:solidFill>
                <a:latin typeface="+mn-ea"/>
              </a:rPr>
              <a:t>的规定积极主动、独立负责地开展工作，保证教学、科研、行政管理等各项任务的完成。</a:t>
            </a:r>
          </a:p>
          <a:p>
            <a:pPr lvl="0" indent="457200" algn="just">
              <a:lnSpc>
                <a:spcPct val="150000"/>
              </a:lnSpc>
              <a:defRPr/>
            </a:pPr>
            <a:r>
              <a:rPr lang="zh-CN" altLang="en-US" sz="1600" dirty="0">
                <a:solidFill>
                  <a:srgbClr val="44546A"/>
                </a:solidFill>
                <a:latin typeface="+mn-ea"/>
              </a:rPr>
              <a:t>高等学校党的委员会实行民主集中制，健全集体领导和个人分工负责相结合的制度。凡属重大问题都要按照集体领导、民主集中、个别酝酿、会议决定的原则，由党的委员会集体讨论，作出决定；委员会成员要根据集体的决定和分工，切实履行</a:t>
            </a:r>
            <a:r>
              <a:rPr lang="zh-CN" altLang="en-US" sz="1600" strike="dblStrike" dirty="0">
                <a:solidFill>
                  <a:srgbClr val="44546A"/>
                </a:solidFill>
                <a:latin typeface="+mn-ea"/>
              </a:rPr>
              <a:t>自己的</a:t>
            </a:r>
            <a:r>
              <a:rPr lang="zh-CN" altLang="en-US" sz="1600" dirty="0">
                <a:solidFill>
                  <a:srgbClr val="44546A"/>
                </a:solidFill>
                <a:latin typeface="+mn-ea"/>
              </a:rPr>
              <a:t>职责。</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第一章  总  则</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第一章  总  则</a:t>
            </a:r>
          </a:p>
        </p:txBody>
      </p:sp>
      <p:sp>
        <p:nvSpPr>
          <p:cNvPr id="11" name="文本占位符 4"/>
          <p:cNvSpPr>
            <a:spLocks noGrp="1"/>
          </p:cNvSpPr>
          <p:nvPr>
            <p:ph type="body" sz="quarter" idx="11"/>
          </p:nvPr>
        </p:nvSpPr>
        <p:spPr>
          <a:xfrm>
            <a:off x="1075351" y="43657"/>
            <a:ext cx="8690441" cy="598488"/>
          </a:xfrm>
        </p:spPr>
        <p:txBody>
          <a:bodyPr/>
          <a:lstStyle/>
          <a:p>
            <a:r>
              <a:rPr lang="zh-CN" altLang="en-US" sz="2000" dirty="0"/>
              <a:t>二、新旧版本对照学习</a:t>
            </a:r>
          </a:p>
        </p:txBody>
      </p:sp>
    </p:spTree>
    <p:extLst>
      <p:ext uri="{BB962C8B-B14F-4D97-AF65-F5344CB8AC3E}">
        <p14:creationId xmlns:p14="http://schemas.microsoft.com/office/powerpoint/2010/main" val="37764643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b="1" u="heavy" dirty="0">
                <a:solidFill>
                  <a:srgbClr val="44546A"/>
                </a:solidFill>
                <a:latin typeface="+mn-ea"/>
              </a:rPr>
              <a:t>第四</a:t>
            </a:r>
            <a:r>
              <a:rPr lang="zh-CN" altLang="en-US" sz="1600" b="1" u="heavy" dirty="0" smtClean="0">
                <a:solidFill>
                  <a:srgbClr val="44546A"/>
                </a:solidFill>
                <a:latin typeface="+mn-ea"/>
              </a:rPr>
              <a:t>条   高校</a:t>
            </a:r>
            <a:r>
              <a:rPr lang="zh-CN" altLang="en-US" sz="1600" b="1" u="heavy" dirty="0">
                <a:solidFill>
                  <a:srgbClr val="44546A"/>
                </a:solidFill>
                <a:latin typeface="+mn-ea"/>
              </a:rPr>
              <a:t>党组织工作应当遵循以下原则：</a:t>
            </a:r>
          </a:p>
          <a:p>
            <a:pPr lvl="0" indent="457200" algn="just">
              <a:lnSpc>
                <a:spcPct val="150000"/>
              </a:lnSpc>
              <a:defRPr/>
            </a:pPr>
            <a:r>
              <a:rPr lang="zh-CN" altLang="en-US" sz="1600" b="1" u="heavy" dirty="0">
                <a:solidFill>
                  <a:srgbClr val="44546A"/>
                </a:solidFill>
                <a:latin typeface="+mn-ea"/>
              </a:rPr>
              <a:t>（一）坚持党管办学方向、党管干部、党管人才、党管意识形态，领导改革发展，把党的领导落实到高校办学治校全过程各方面，确保党的教育方针和党中央决策部署得到贯彻落实；</a:t>
            </a:r>
          </a:p>
          <a:p>
            <a:pPr lvl="0" indent="457200" algn="just">
              <a:lnSpc>
                <a:spcPct val="150000"/>
              </a:lnSpc>
              <a:defRPr/>
            </a:pPr>
            <a:r>
              <a:rPr lang="zh-CN" altLang="en-US" sz="1600" b="1" u="heavy" dirty="0">
                <a:solidFill>
                  <a:srgbClr val="44546A"/>
                </a:solidFill>
                <a:latin typeface="+mn-ea"/>
              </a:rPr>
              <a:t>（二）坚持全面从严治党，以党的政治建设为统领，把政治标准和政治要求贯穿党的思想建设、组织建设、作风建设、纪律建设以及制度建设、反腐败斗争始终；</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ctr">
              <a:lnSpc>
                <a:spcPct val="150000"/>
              </a:lnSpc>
              <a:defRPr/>
            </a:pPr>
            <a:r>
              <a:rPr lang="zh-CN" altLang="en-US" b="1" dirty="0">
                <a:solidFill>
                  <a:srgbClr val="44546A"/>
                </a:solidFill>
                <a:latin typeface="+mn-ea"/>
              </a:rPr>
              <a:t>无此项内容</a:t>
            </a:r>
            <a:endParaRPr lang="zh-CN" altLang="en-US"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第一章  总  则</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第一章  总  则</a:t>
            </a:r>
          </a:p>
        </p:txBody>
      </p:sp>
      <p:sp>
        <p:nvSpPr>
          <p:cNvPr id="11" name="文本占位符 4"/>
          <p:cNvSpPr>
            <a:spLocks noGrp="1"/>
          </p:cNvSpPr>
          <p:nvPr>
            <p:ph type="body" sz="quarter" idx="11"/>
          </p:nvPr>
        </p:nvSpPr>
        <p:spPr>
          <a:xfrm>
            <a:off x="1075351" y="43657"/>
            <a:ext cx="8690441" cy="598488"/>
          </a:xfrm>
        </p:spPr>
        <p:txBody>
          <a:bodyPr/>
          <a:lstStyle/>
          <a:p>
            <a:r>
              <a:rPr lang="zh-CN" altLang="en-US" sz="2000" dirty="0"/>
              <a:t>二、新旧版本对照学习</a:t>
            </a:r>
          </a:p>
        </p:txBody>
      </p:sp>
    </p:spTree>
    <p:extLst>
      <p:ext uri="{BB962C8B-B14F-4D97-AF65-F5344CB8AC3E}">
        <p14:creationId xmlns:p14="http://schemas.microsoft.com/office/powerpoint/2010/main" val="41570371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indent="457200" algn="just">
              <a:lnSpc>
                <a:spcPct val="150000"/>
              </a:lnSpc>
              <a:defRPr/>
            </a:pPr>
            <a:r>
              <a:rPr lang="zh-CN" altLang="en-US" sz="1600" b="1" u="heavy" dirty="0">
                <a:solidFill>
                  <a:srgbClr val="44546A"/>
                </a:solidFill>
                <a:latin typeface="+mn-ea"/>
              </a:rPr>
              <a:t>第四</a:t>
            </a:r>
            <a:r>
              <a:rPr lang="zh-CN" altLang="en-US" sz="1600" b="1" u="heavy" dirty="0" smtClean="0">
                <a:solidFill>
                  <a:srgbClr val="44546A"/>
                </a:solidFill>
                <a:latin typeface="+mn-ea"/>
              </a:rPr>
              <a:t>条   高校</a:t>
            </a:r>
            <a:r>
              <a:rPr lang="zh-CN" altLang="en-US" sz="1600" b="1" u="heavy" dirty="0">
                <a:solidFill>
                  <a:srgbClr val="44546A"/>
                </a:solidFill>
                <a:latin typeface="+mn-ea"/>
              </a:rPr>
              <a:t>党组织工作应当遵循以下原则：</a:t>
            </a:r>
          </a:p>
          <a:p>
            <a:pPr lvl="0" indent="457200" algn="just">
              <a:lnSpc>
                <a:spcPct val="150000"/>
              </a:lnSpc>
              <a:defRPr/>
            </a:pPr>
            <a:r>
              <a:rPr lang="zh-CN" altLang="en-US" sz="1600" b="1" u="heavy" dirty="0">
                <a:solidFill>
                  <a:srgbClr val="44546A"/>
                </a:solidFill>
                <a:latin typeface="+mn-ea"/>
              </a:rPr>
              <a:t>（三）坚持高校党的建设与人才培养、科学研究、社会服务、文化传承创新、国际交流合作等深度融合，为高校改革发展稳定、完成党和国家重大战略任务提供思想保证、政治保证、组织保证；</a:t>
            </a:r>
          </a:p>
          <a:p>
            <a:pPr lvl="0" indent="457200" algn="just">
              <a:lnSpc>
                <a:spcPct val="150000"/>
              </a:lnSpc>
              <a:defRPr/>
            </a:pPr>
            <a:r>
              <a:rPr lang="zh-CN" altLang="en-US" sz="1600" b="1" u="heavy" dirty="0">
                <a:solidFill>
                  <a:srgbClr val="44546A"/>
                </a:solidFill>
                <a:latin typeface="+mn-ea"/>
              </a:rPr>
              <a:t>（四）坚持把思想政治工作作为开展高校党的建设的重要抓手，把立德树人成效作为检验高校党的建设工作的根本标准；</a:t>
            </a:r>
          </a:p>
          <a:p>
            <a:pPr lvl="0" indent="457200" algn="just">
              <a:lnSpc>
                <a:spcPct val="150000"/>
              </a:lnSpc>
              <a:defRPr/>
            </a:pPr>
            <a:r>
              <a:rPr lang="zh-CN" altLang="en-US" sz="1600" b="1" u="heavy" dirty="0">
                <a:solidFill>
                  <a:srgbClr val="44546A"/>
                </a:solidFill>
                <a:latin typeface="+mn-ea"/>
              </a:rPr>
              <a:t>（五）坚持抓基层强基础，健全高校党的组织体系、制度体系和工作机制，全面增强高校基层党组织生机活力。</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ctr">
              <a:lnSpc>
                <a:spcPct val="150000"/>
              </a:lnSpc>
              <a:defRPr/>
            </a:pPr>
            <a:r>
              <a:rPr lang="zh-CN" altLang="en-US" b="1" dirty="0">
                <a:solidFill>
                  <a:srgbClr val="44546A"/>
                </a:solidFill>
                <a:latin typeface="+mn-ea"/>
              </a:rPr>
              <a:t>无此项内容</a:t>
            </a:r>
            <a:endParaRPr lang="zh-CN" altLang="en-US"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第一章  总  则</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第一章  总  则</a:t>
            </a:r>
          </a:p>
        </p:txBody>
      </p:sp>
      <p:sp>
        <p:nvSpPr>
          <p:cNvPr id="11" name="文本占位符 4"/>
          <p:cNvSpPr>
            <a:spLocks noGrp="1"/>
          </p:cNvSpPr>
          <p:nvPr>
            <p:ph type="body" sz="quarter" idx="11"/>
          </p:nvPr>
        </p:nvSpPr>
        <p:spPr>
          <a:xfrm>
            <a:off x="1075351" y="43657"/>
            <a:ext cx="8690441" cy="598488"/>
          </a:xfrm>
        </p:spPr>
        <p:txBody>
          <a:bodyPr/>
          <a:lstStyle/>
          <a:p>
            <a:r>
              <a:rPr lang="zh-CN" altLang="en-US" sz="2000" dirty="0"/>
              <a:t>二、新旧版本对照学习</a:t>
            </a:r>
          </a:p>
        </p:txBody>
      </p:sp>
    </p:spTree>
    <p:extLst>
      <p:ext uri="{BB962C8B-B14F-4D97-AF65-F5344CB8AC3E}">
        <p14:creationId xmlns:p14="http://schemas.microsoft.com/office/powerpoint/2010/main" val="3950409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第五</a:t>
            </a:r>
            <a:r>
              <a:rPr lang="zh-CN" altLang="en-US" sz="1600" b="1" dirty="0" smtClean="0">
                <a:solidFill>
                  <a:srgbClr val="44546A"/>
                </a:solidFill>
                <a:latin typeface="+mn-ea"/>
              </a:rPr>
              <a:t>条</a:t>
            </a:r>
            <a:r>
              <a:rPr lang="zh-CN" altLang="en-US" sz="1600" dirty="0">
                <a:solidFill>
                  <a:srgbClr val="44546A"/>
                </a:solidFill>
                <a:latin typeface="+mn-ea"/>
              </a:rPr>
              <a:t> </a:t>
            </a:r>
            <a:r>
              <a:rPr lang="zh-CN" altLang="en-US" sz="1600" dirty="0" smtClean="0">
                <a:solidFill>
                  <a:srgbClr val="44546A"/>
                </a:solidFill>
                <a:latin typeface="+mn-ea"/>
              </a:rPr>
              <a:t> 高校</a:t>
            </a:r>
            <a:r>
              <a:rPr lang="zh-CN" altLang="en-US" sz="1600" dirty="0">
                <a:solidFill>
                  <a:srgbClr val="44546A"/>
                </a:solidFill>
                <a:latin typeface="+mn-ea"/>
              </a:rPr>
              <a:t>党委由党员大会或者党员代表大会选举产生，每届任期</a:t>
            </a:r>
            <a:r>
              <a:rPr lang="en-US" altLang="zh-CN" sz="1600" dirty="0">
                <a:solidFill>
                  <a:srgbClr val="44546A"/>
                </a:solidFill>
                <a:latin typeface="+mn-ea"/>
              </a:rPr>
              <a:t>5</a:t>
            </a:r>
            <a:r>
              <a:rPr lang="zh-CN" altLang="en-US" sz="1600" dirty="0">
                <a:solidFill>
                  <a:srgbClr val="44546A"/>
                </a:solidFill>
                <a:latin typeface="+mn-ea"/>
              </a:rPr>
              <a:t>年。党委对党员大会或者党员代表大会负责并报告工作。</a:t>
            </a:r>
          </a:p>
          <a:p>
            <a:pPr lvl="0" indent="457200" algn="just">
              <a:lnSpc>
                <a:spcPct val="150000"/>
              </a:lnSpc>
              <a:defRPr/>
            </a:pPr>
            <a:r>
              <a:rPr lang="zh-CN" altLang="en-US" sz="1600" dirty="0">
                <a:solidFill>
                  <a:srgbClr val="44546A"/>
                </a:solidFill>
                <a:latin typeface="+mn-ea"/>
              </a:rPr>
              <a:t>党员代表大会代表实行任期制。</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第四</a:t>
            </a:r>
            <a:r>
              <a:rPr lang="zh-CN" altLang="en-US" sz="1600" b="1" dirty="0" smtClean="0">
                <a:solidFill>
                  <a:srgbClr val="44546A"/>
                </a:solidFill>
                <a:latin typeface="+mn-ea"/>
              </a:rPr>
              <a:t>条  </a:t>
            </a:r>
            <a:r>
              <a:rPr lang="zh-CN" altLang="en-US" sz="1600" dirty="0" smtClean="0">
                <a:solidFill>
                  <a:srgbClr val="44546A"/>
                </a:solidFill>
                <a:latin typeface="+mn-ea"/>
              </a:rPr>
              <a:t>高等学校</a:t>
            </a:r>
            <a:r>
              <a:rPr lang="zh-CN" altLang="en-US" sz="1600" dirty="0">
                <a:solidFill>
                  <a:srgbClr val="44546A"/>
                </a:solidFill>
                <a:latin typeface="+mn-ea"/>
              </a:rPr>
              <a:t>党的委员会由党员大会或党员代表大会选举产生，每届任期</a:t>
            </a:r>
            <a:r>
              <a:rPr lang="en-US" altLang="zh-CN" sz="1600" dirty="0">
                <a:solidFill>
                  <a:srgbClr val="44546A"/>
                </a:solidFill>
                <a:latin typeface="+mn-ea"/>
              </a:rPr>
              <a:t>5</a:t>
            </a:r>
            <a:r>
              <a:rPr lang="zh-CN" altLang="en-US" sz="1600" dirty="0">
                <a:solidFill>
                  <a:srgbClr val="44546A"/>
                </a:solidFill>
                <a:latin typeface="+mn-ea"/>
              </a:rPr>
              <a:t>年。党的委员会对党员大会或党员代表大会负责并报告工作。</a:t>
            </a:r>
          </a:p>
          <a:p>
            <a:pPr lvl="0" indent="457200" algn="just">
              <a:lnSpc>
                <a:spcPct val="150000"/>
              </a:lnSpc>
              <a:defRPr/>
            </a:pPr>
            <a:r>
              <a:rPr lang="zh-CN" altLang="en-US" sz="1600" dirty="0">
                <a:solidFill>
                  <a:srgbClr val="44546A"/>
                </a:solidFill>
                <a:latin typeface="+mn-ea"/>
              </a:rPr>
              <a:t>党员代表大会代表实行任期制。</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第二章  组织设置</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第二章  组织设置</a:t>
            </a:r>
          </a:p>
        </p:txBody>
      </p:sp>
      <p:sp>
        <p:nvSpPr>
          <p:cNvPr id="11" name="文本占位符 4"/>
          <p:cNvSpPr>
            <a:spLocks noGrp="1"/>
          </p:cNvSpPr>
          <p:nvPr>
            <p:ph type="body" sz="quarter" idx="11"/>
          </p:nvPr>
        </p:nvSpPr>
        <p:spPr>
          <a:xfrm>
            <a:off x="1075351" y="43657"/>
            <a:ext cx="8690441" cy="598488"/>
          </a:xfrm>
        </p:spPr>
        <p:txBody>
          <a:bodyPr/>
          <a:lstStyle/>
          <a:p>
            <a:r>
              <a:rPr lang="zh-CN" altLang="en-US" sz="2000" dirty="0"/>
              <a:t>二、新旧版本对照学习</a:t>
            </a:r>
          </a:p>
        </p:txBody>
      </p:sp>
    </p:spTree>
    <p:extLst>
      <p:ext uri="{BB962C8B-B14F-4D97-AF65-F5344CB8AC3E}">
        <p14:creationId xmlns:p14="http://schemas.microsoft.com/office/powerpoint/2010/main" val="3311471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第六</a:t>
            </a:r>
            <a:r>
              <a:rPr lang="zh-CN" altLang="en-US" sz="1600" b="1" dirty="0" smtClean="0">
                <a:solidFill>
                  <a:srgbClr val="44546A"/>
                </a:solidFill>
                <a:latin typeface="+mn-ea"/>
              </a:rPr>
              <a:t>条  </a:t>
            </a:r>
            <a:r>
              <a:rPr lang="zh-CN" altLang="en-US" sz="1600" dirty="0" smtClean="0">
                <a:solidFill>
                  <a:srgbClr val="44546A"/>
                </a:solidFill>
                <a:latin typeface="+mn-ea"/>
              </a:rPr>
              <a:t>规模</a:t>
            </a:r>
            <a:r>
              <a:rPr lang="zh-CN" altLang="en-US" sz="1600" dirty="0">
                <a:solidFill>
                  <a:srgbClr val="44546A"/>
                </a:solidFill>
                <a:latin typeface="+mn-ea"/>
              </a:rPr>
              <a:t>较大、党员人数较多的高校，根据工作需要，经上级党组织批准，党委可以设立常务委员会</a:t>
            </a:r>
            <a:r>
              <a:rPr lang="zh-CN" altLang="en-US" sz="1600" b="1" u="heavy" dirty="0">
                <a:solidFill>
                  <a:srgbClr val="44546A"/>
                </a:solidFill>
                <a:latin typeface="+mn-ea"/>
              </a:rPr>
              <a:t>（以下简称常委会）</a:t>
            </a:r>
            <a:r>
              <a:rPr lang="zh-CN" altLang="en-US" sz="1600" dirty="0">
                <a:solidFill>
                  <a:srgbClr val="44546A"/>
                </a:solidFill>
                <a:latin typeface="+mn-ea"/>
              </a:rPr>
              <a:t>。常委会由党委全体会议选举产生，对党委负责并定期报告工作。设立常委会的党委</a:t>
            </a:r>
            <a:r>
              <a:rPr lang="zh-CN" altLang="en-US" sz="1600" b="1" u="heavy" dirty="0">
                <a:solidFill>
                  <a:srgbClr val="44546A"/>
                </a:solidFill>
                <a:latin typeface="+mn-ea"/>
              </a:rPr>
              <a:t>每半年</a:t>
            </a:r>
            <a:r>
              <a:rPr lang="zh-CN" altLang="en-US" sz="1600" dirty="0">
                <a:solidFill>
                  <a:srgbClr val="44546A"/>
                </a:solidFill>
                <a:latin typeface="+mn-ea"/>
              </a:rPr>
              <a:t>至少召开</a:t>
            </a:r>
            <a:r>
              <a:rPr lang="en-US" altLang="zh-CN" sz="1600" dirty="0">
                <a:solidFill>
                  <a:srgbClr val="44546A"/>
                </a:solidFill>
                <a:latin typeface="+mn-ea"/>
              </a:rPr>
              <a:t>1</a:t>
            </a:r>
            <a:r>
              <a:rPr lang="zh-CN" altLang="en-US" sz="1600" dirty="0">
                <a:solidFill>
                  <a:srgbClr val="44546A"/>
                </a:solidFill>
                <a:latin typeface="+mn-ea"/>
              </a:rPr>
              <a:t>次委员会全体会议，</a:t>
            </a:r>
            <a:r>
              <a:rPr lang="zh-CN" altLang="en-US" sz="1600" b="1" u="heavy" dirty="0">
                <a:solidFill>
                  <a:srgbClr val="44546A"/>
                </a:solidFill>
                <a:latin typeface="+mn-ea"/>
              </a:rPr>
              <a:t>遇有重要情况</a:t>
            </a:r>
            <a:r>
              <a:rPr lang="zh-CN" altLang="en-US" sz="1600" dirty="0">
                <a:solidFill>
                  <a:srgbClr val="44546A"/>
                </a:solidFill>
                <a:latin typeface="+mn-ea"/>
              </a:rPr>
              <a:t>可以随时召开。</a:t>
            </a:r>
          </a:p>
          <a:p>
            <a:pPr lvl="0" indent="457200" algn="just">
              <a:lnSpc>
                <a:spcPct val="150000"/>
              </a:lnSpc>
              <a:defRPr/>
            </a:pPr>
            <a:r>
              <a:rPr lang="zh-CN" altLang="en-US" sz="1600" b="1" u="heavy" dirty="0">
                <a:solidFill>
                  <a:srgbClr val="44546A"/>
                </a:solidFill>
                <a:latin typeface="+mn-ea"/>
              </a:rPr>
              <a:t>设立常委会的高校党委，一般设党委委员</a:t>
            </a:r>
            <a:r>
              <a:rPr lang="en-US" altLang="zh-CN" sz="1600" b="1" u="heavy" dirty="0">
                <a:solidFill>
                  <a:srgbClr val="44546A"/>
                </a:solidFill>
                <a:latin typeface="+mn-ea"/>
              </a:rPr>
              <a:t>15</a:t>
            </a:r>
            <a:r>
              <a:rPr lang="zh-CN" altLang="en-US" sz="1600" b="1" u="heavy" dirty="0">
                <a:solidFill>
                  <a:srgbClr val="44546A"/>
                </a:solidFill>
                <a:latin typeface="+mn-ea"/>
              </a:rPr>
              <a:t>至</a:t>
            </a:r>
            <a:r>
              <a:rPr lang="en-US" altLang="zh-CN" sz="1600" b="1" u="heavy" dirty="0">
                <a:solidFill>
                  <a:srgbClr val="44546A"/>
                </a:solidFill>
                <a:latin typeface="+mn-ea"/>
              </a:rPr>
              <a:t>31</a:t>
            </a:r>
            <a:r>
              <a:rPr lang="zh-CN" altLang="en-US" sz="1600" b="1" u="heavy" dirty="0">
                <a:solidFill>
                  <a:srgbClr val="44546A"/>
                </a:solidFill>
                <a:latin typeface="+mn-ea"/>
              </a:rPr>
              <a:t>人，常委会委员</a:t>
            </a:r>
            <a:r>
              <a:rPr lang="en-US" altLang="zh-CN" sz="1600" b="1" u="heavy" dirty="0">
                <a:solidFill>
                  <a:srgbClr val="44546A"/>
                </a:solidFill>
                <a:latin typeface="+mn-ea"/>
              </a:rPr>
              <a:t>7</a:t>
            </a:r>
            <a:r>
              <a:rPr lang="zh-CN" altLang="en-US" sz="1600" b="1" u="heavy" dirty="0">
                <a:solidFill>
                  <a:srgbClr val="44546A"/>
                </a:solidFill>
                <a:latin typeface="+mn-ea"/>
              </a:rPr>
              <a:t>至</a:t>
            </a:r>
            <a:r>
              <a:rPr lang="en-US" altLang="zh-CN" sz="1600" b="1" u="heavy" dirty="0">
                <a:solidFill>
                  <a:srgbClr val="44546A"/>
                </a:solidFill>
                <a:latin typeface="+mn-ea"/>
              </a:rPr>
              <a:t>11</a:t>
            </a:r>
            <a:r>
              <a:rPr lang="zh-CN" altLang="en-US" sz="1600" b="1" u="heavy" dirty="0">
                <a:solidFill>
                  <a:srgbClr val="44546A"/>
                </a:solidFill>
                <a:latin typeface="+mn-ea"/>
              </a:rPr>
              <a:t>人；不设常委会的，一般设委员</a:t>
            </a:r>
            <a:r>
              <a:rPr lang="en-US" altLang="zh-CN" sz="1600" b="1" u="heavy" dirty="0">
                <a:solidFill>
                  <a:srgbClr val="44546A"/>
                </a:solidFill>
                <a:latin typeface="+mn-ea"/>
              </a:rPr>
              <a:t>7</a:t>
            </a:r>
            <a:r>
              <a:rPr lang="zh-CN" altLang="en-US" sz="1600" b="1" u="heavy" dirty="0">
                <a:solidFill>
                  <a:srgbClr val="44546A"/>
                </a:solidFill>
                <a:latin typeface="+mn-ea"/>
              </a:rPr>
              <a:t>至</a:t>
            </a:r>
            <a:r>
              <a:rPr lang="en-US" altLang="zh-CN" sz="1600" b="1" u="heavy" dirty="0">
                <a:solidFill>
                  <a:srgbClr val="44546A"/>
                </a:solidFill>
                <a:latin typeface="+mn-ea"/>
              </a:rPr>
              <a:t>11</a:t>
            </a:r>
            <a:r>
              <a:rPr lang="zh-CN" altLang="en-US" sz="1600" b="1" u="heavy" dirty="0">
                <a:solidFill>
                  <a:srgbClr val="44546A"/>
                </a:solidFill>
                <a:latin typeface="+mn-ea"/>
              </a:rPr>
              <a:t>人。根据学校实际，经上级党组织批准，可以适当增减常委会委员或者不设常委会的委员职数。</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第五</a:t>
            </a:r>
            <a:r>
              <a:rPr lang="zh-CN" altLang="en-US" sz="1600" b="1" dirty="0" smtClean="0">
                <a:solidFill>
                  <a:srgbClr val="44546A"/>
                </a:solidFill>
                <a:latin typeface="+mn-ea"/>
              </a:rPr>
              <a:t>条  </a:t>
            </a:r>
            <a:r>
              <a:rPr lang="zh-CN" altLang="en-US" sz="1600" dirty="0" smtClean="0">
                <a:solidFill>
                  <a:srgbClr val="44546A"/>
                </a:solidFill>
                <a:latin typeface="+mn-ea"/>
              </a:rPr>
              <a:t>规模</a:t>
            </a:r>
            <a:r>
              <a:rPr lang="zh-CN" altLang="en-US" sz="1600" dirty="0">
                <a:solidFill>
                  <a:srgbClr val="44546A"/>
                </a:solidFill>
                <a:latin typeface="+mn-ea"/>
              </a:rPr>
              <a:t>较大、党员人数较多的高等学校，根据工作需要，经上级党组织批准，党的委员会可设立常务委员会。常务委员会由党的委员会全体会议选举产生，对党的委员会负责并定期报告工作。</a:t>
            </a:r>
          </a:p>
          <a:p>
            <a:pPr lvl="0" indent="457200" algn="just">
              <a:lnSpc>
                <a:spcPct val="150000"/>
              </a:lnSpc>
              <a:defRPr/>
            </a:pPr>
            <a:r>
              <a:rPr lang="zh-CN" altLang="en-US" sz="1600" dirty="0">
                <a:solidFill>
                  <a:srgbClr val="44546A"/>
                </a:solidFill>
                <a:latin typeface="+mn-ea"/>
              </a:rPr>
              <a:t>设立常务委员会的党的委员会</a:t>
            </a:r>
            <a:r>
              <a:rPr lang="zh-CN" altLang="en-US" sz="1600" strike="dblStrike" dirty="0">
                <a:solidFill>
                  <a:srgbClr val="44546A"/>
                </a:solidFill>
                <a:latin typeface="+mn-ea"/>
              </a:rPr>
              <a:t>每学期</a:t>
            </a:r>
            <a:r>
              <a:rPr lang="zh-CN" altLang="en-US" sz="1600" dirty="0">
                <a:solidFill>
                  <a:srgbClr val="44546A"/>
                </a:solidFill>
                <a:latin typeface="+mn-ea"/>
              </a:rPr>
              <a:t>至少召开</a:t>
            </a:r>
            <a:r>
              <a:rPr lang="en-US" altLang="zh-CN" sz="1600" dirty="0">
                <a:solidFill>
                  <a:srgbClr val="44546A"/>
                </a:solidFill>
                <a:latin typeface="+mn-ea"/>
              </a:rPr>
              <a:t>1</a:t>
            </a:r>
            <a:r>
              <a:rPr lang="zh-CN" altLang="en-US" sz="1600" dirty="0">
                <a:solidFill>
                  <a:srgbClr val="44546A"/>
                </a:solidFill>
                <a:latin typeface="+mn-ea"/>
              </a:rPr>
              <a:t>次委员会全体会议，</a:t>
            </a:r>
            <a:r>
              <a:rPr lang="zh-CN" altLang="en-US" sz="1600" strike="dblStrike" dirty="0">
                <a:solidFill>
                  <a:srgbClr val="44546A"/>
                </a:solidFill>
                <a:latin typeface="+mn-ea"/>
              </a:rPr>
              <a:t>如遇重大问题</a:t>
            </a:r>
            <a:r>
              <a:rPr lang="zh-CN" altLang="en-US" sz="1600" dirty="0">
                <a:solidFill>
                  <a:srgbClr val="44546A"/>
                </a:solidFill>
                <a:latin typeface="+mn-ea"/>
              </a:rPr>
              <a:t>可以随时召开。</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第二章  组织设置</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第二章  组织设置</a:t>
            </a:r>
          </a:p>
        </p:txBody>
      </p:sp>
      <p:sp>
        <p:nvSpPr>
          <p:cNvPr id="11" name="文本占位符 4"/>
          <p:cNvSpPr>
            <a:spLocks noGrp="1"/>
          </p:cNvSpPr>
          <p:nvPr>
            <p:ph type="body" sz="quarter" idx="11"/>
          </p:nvPr>
        </p:nvSpPr>
        <p:spPr>
          <a:xfrm>
            <a:off x="1075351" y="43657"/>
            <a:ext cx="8690441" cy="598488"/>
          </a:xfrm>
        </p:spPr>
        <p:txBody>
          <a:bodyPr/>
          <a:lstStyle/>
          <a:p>
            <a:r>
              <a:rPr lang="zh-CN" altLang="en-US" sz="2000" dirty="0"/>
              <a:t>二、新旧版本对照学习</a:t>
            </a:r>
          </a:p>
        </p:txBody>
      </p:sp>
    </p:spTree>
    <p:extLst>
      <p:ext uri="{BB962C8B-B14F-4D97-AF65-F5344CB8AC3E}">
        <p14:creationId xmlns:p14="http://schemas.microsoft.com/office/powerpoint/2010/main" val="4222785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indent="457200" algn="just">
              <a:lnSpc>
                <a:spcPct val="150000"/>
              </a:lnSpc>
              <a:defRPr/>
            </a:pPr>
            <a:endParaRPr lang="en-US" altLang="zh-CN" sz="1600" b="1" dirty="0">
              <a:solidFill>
                <a:srgbClr val="44546A"/>
              </a:solidFill>
              <a:latin typeface="+mn-ea"/>
            </a:endParaRPr>
          </a:p>
          <a:p>
            <a:pPr indent="457200" algn="just">
              <a:lnSpc>
                <a:spcPct val="150000"/>
              </a:lnSpc>
              <a:defRPr/>
            </a:pPr>
            <a:endParaRPr lang="en-US" altLang="zh-CN" sz="1600" b="1" dirty="0">
              <a:solidFill>
                <a:srgbClr val="44546A"/>
              </a:solidFill>
              <a:latin typeface="+mn-ea"/>
            </a:endParaRPr>
          </a:p>
          <a:p>
            <a:pPr indent="457200" algn="just">
              <a:lnSpc>
                <a:spcPct val="150000"/>
              </a:lnSpc>
              <a:defRPr/>
            </a:pPr>
            <a:r>
              <a:rPr lang="zh-CN" altLang="en-US" sz="1600" b="1" dirty="0">
                <a:solidFill>
                  <a:srgbClr val="44546A"/>
                </a:solidFill>
                <a:latin typeface="+mn-ea"/>
              </a:rPr>
              <a:t>相关内容在  </a:t>
            </a:r>
            <a:endParaRPr lang="en-US" altLang="zh-CN" sz="1600" b="1" dirty="0" smtClean="0">
              <a:solidFill>
                <a:srgbClr val="44546A"/>
              </a:solidFill>
              <a:latin typeface="+mn-ea"/>
            </a:endParaRPr>
          </a:p>
          <a:p>
            <a:pPr indent="457200" algn="just">
              <a:lnSpc>
                <a:spcPct val="150000"/>
              </a:lnSpc>
              <a:defRPr/>
            </a:pPr>
            <a:r>
              <a:rPr lang="zh-CN" altLang="en-US" sz="1600" b="1" dirty="0" smtClean="0">
                <a:solidFill>
                  <a:srgbClr val="44546A"/>
                </a:solidFill>
                <a:latin typeface="+mn-ea"/>
              </a:rPr>
              <a:t>第九</a:t>
            </a:r>
            <a:r>
              <a:rPr lang="zh-CN" altLang="en-US" sz="1600" b="1" dirty="0">
                <a:solidFill>
                  <a:srgbClr val="44546A"/>
                </a:solidFill>
                <a:latin typeface="+mn-ea"/>
              </a:rPr>
              <a:t>章  领导和保障    第三十四条</a:t>
            </a:r>
            <a:endParaRPr lang="zh-CN" altLang="en-US" b="1" u="heavy" dirty="0">
              <a:solidFill>
                <a:srgbClr val="44546A"/>
              </a:solidFill>
              <a:latin typeface="+mn-ea"/>
            </a:endParaRP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第六条　</a:t>
            </a:r>
            <a:r>
              <a:rPr lang="zh-CN" altLang="en-US" sz="1600" dirty="0">
                <a:solidFill>
                  <a:srgbClr val="44546A"/>
                </a:solidFill>
                <a:latin typeface="+mn-ea"/>
              </a:rPr>
              <a:t>党的委员会根据工作需要，本着精干高效和有利于加强</a:t>
            </a:r>
            <a:r>
              <a:rPr lang="zh-CN" altLang="en-US" sz="1600" strike="dblStrike" dirty="0">
                <a:solidFill>
                  <a:srgbClr val="44546A"/>
                </a:solidFill>
                <a:latin typeface="+mn-ea"/>
              </a:rPr>
              <a:t>党的建设</a:t>
            </a:r>
            <a:r>
              <a:rPr lang="zh-CN" altLang="en-US" sz="1600" dirty="0">
                <a:solidFill>
                  <a:srgbClr val="44546A"/>
                </a:solidFill>
                <a:latin typeface="+mn-ea"/>
              </a:rPr>
              <a:t>的原则，设立办公室、组织部、宣传部、统战部和学生工作部门等工作机构，</a:t>
            </a:r>
            <a:r>
              <a:rPr lang="zh-CN" altLang="en-US" sz="1600" strike="dblStrike" dirty="0">
                <a:solidFill>
                  <a:srgbClr val="44546A"/>
                </a:solidFill>
                <a:latin typeface="+mn-ea"/>
              </a:rPr>
              <a:t>配备必要的工作人员，包括配备一定数量的组织员。</a:t>
            </a:r>
            <a:endParaRPr lang="en-US" altLang="zh-CN" sz="1600" strike="dblStrike"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endParaRPr lang="zh-CN" altLang="en-US" b="1" dirty="0">
              <a:solidFill>
                <a:schemeClr val="bg1"/>
              </a:solidFill>
            </a:endParaRP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第二章  组织设置</a:t>
            </a:r>
          </a:p>
        </p:txBody>
      </p:sp>
    </p:spTree>
    <p:extLst>
      <p:ext uri="{BB962C8B-B14F-4D97-AF65-F5344CB8AC3E}">
        <p14:creationId xmlns:p14="http://schemas.microsoft.com/office/powerpoint/2010/main" val="2821315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第七条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院（系）级单位根据工作需要和党员人数，经学校党委批准，设立党的</a:t>
            </a:r>
            <a:r>
              <a:rPr lang="zh-CN" altLang="en-US" sz="1600" b="1" u="heavy" dirty="0">
                <a:solidFill>
                  <a:srgbClr val="44546A"/>
                </a:solidFill>
                <a:latin typeface="+mn-ea"/>
              </a:rPr>
              <a:t>基层</a:t>
            </a:r>
            <a:r>
              <a:rPr lang="zh-CN" altLang="en-US" sz="1600" dirty="0">
                <a:solidFill>
                  <a:srgbClr val="44546A"/>
                </a:solidFill>
                <a:latin typeface="+mn-ea"/>
              </a:rPr>
              <a:t>委员会、总支部委员会、支部委员会。党的</a:t>
            </a:r>
            <a:r>
              <a:rPr lang="zh-CN" altLang="en-US" sz="1600" b="1" u="heavy" dirty="0">
                <a:solidFill>
                  <a:srgbClr val="44546A"/>
                </a:solidFill>
                <a:latin typeface="+mn-ea"/>
              </a:rPr>
              <a:t>基层</a:t>
            </a:r>
            <a:r>
              <a:rPr lang="zh-CN" altLang="en-US" sz="1600" dirty="0">
                <a:solidFill>
                  <a:srgbClr val="44546A"/>
                </a:solidFill>
                <a:latin typeface="+mn-ea"/>
              </a:rPr>
              <a:t>委员会由党员大会或者党员代表大会选举产生，党的总支</a:t>
            </a:r>
            <a:r>
              <a:rPr lang="zh-CN" altLang="en-US" sz="1600" b="1" u="heavy" dirty="0">
                <a:solidFill>
                  <a:srgbClr val="44546A"/>
                </a:solidFill>
                <a:latin typeface="+mn-ea"/>
              </a:rPr>
              <a:t>部</a:t>
            </a:r>
            <a:r>
              <a:rPr lang="zh-CN" altLang="en-US" sz="1600" dirty="0">
                <a:solidFill>
                  <a:srgbClr val="44546A"/>
                </a:solidFill>
                <a:latin typeface="+mn-ea"/>
              </a:rPr>
              <a:t>委员会、支部委员会由党员大会选举产生。</a:t>
            </a:r>
            <a:r>
              <a:rPr lang="zh-CN" altLang="en-US" sz="1600" b="1" u="heavy" dirty="0">
                <a:solidFill>
                  <a:srgbClr val="44546A"/>
                </a:solidFill>
                <a:latin typeface="+mn-ea"/>
              </a:rPr>
              <a:t>院（系）党组织每届任期一般为</a:t>
            </a:r>
            <a:r>
              <a:rPr lang="en-US" altLang="zh-CN" sz="1600" b="1" u="heavy" dirty="0">
                <a:solidFill>
                  <a:srgbClr val="44546A"/>
                </a:solidFill>
                <a:latin typeface="+mn-ea"/>
              </a:rPr>
              <a:t>5</a:t>
            </a:r>
            <a:r>
              <a:rPr lang="zh-CN" altLang="en-US" sz="1600" b="1" u="heavy" dirty="0">
                <a:solidFill>
                  <a:srgbClr val="44546A"/>
                </a:solidFill>
                <a:latin typeface="+mn-ea"/>
              </a:rPr>
              <a:t>年。</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b="1" dirty="0">
                <a:solidFill>
                  <a:srgbClr val="44546A"/>
                </a:solidFill>
                <a:latin typeface="+mn-ea"/>
              </a:rPr>
              <a:t>第七条 </a:t>
            </a:r>
            <a:r>
              <a:rPr lang="zh-CN" altLang="en-US" sz="1600" b="1" dirty="0" smtClean="0">
                <a:solidFill>
                  <a:srgbClr val="44546A"/>
                </a:solidFill>
                <a:latin typeface="+mn-ea"/>
              </a:rPr>
              <a:t> </a:t>
            </a:r>
            <a:r>
              <a:rPr lang="zh-CN" altLang="en-US" sz="1600" dirty="0" smtClean="0">
                <a:solidFill>
                  <a:srgbClr val="44546A"/>
                </a:solidFill>
                <a:latin typeface="+mn-ea"/>
              </a:rPr>
              <a:t>高等学校</a:t>
            </a:r>
            <a:r>
              <a:rPr lang="zh-CN" altLang="en-US" sz="1600" dirty="0">
                <a:solidFill>
                  <a:srgbClr val="44546A"/>
                </a:solidFill>
                <a:latin typeface="+mn-ea"/>
              </a:rPr>
              <a:t>院（系）级单位根据工作需要和党员人数，经学校党</a:t>
            </a:r>
            <a:r>
              <a:rPr lang="zh-CN" altLang="en-US" sz="1600" strike="dblStrike" dirty="0">
                <a:solidFill>
                  <a:srgbClr val="44546A"/>
                </a:solidFill>
                <a:latin typeface="+mn-ea"/>
              </a:rPr>
              <a:t>的</a:t>
            </a:r>
            <a:r>
              <a:rPr lang="zh-CN" altLang="en-US" sz="1600" dirty="0">
                <a:solidFill>
                  <a:srgbClr val="44546A"/>
                </a:solidFill>
                <a:latin typeface="+mn-ea"/>
              </a:rPr>
              <a:t>委会</a:t>
            </a:r>
            <a:r>
              <a:rPr lang="zh-CN" altLang="en-US" sz="1600" strike="dblStrike" dirty="0">
                <a:solidFill>
                  <a:srgbClr val="44546A"/>
                </a:solidFill>
                <a:latin typeface="+mn-ea"/>
              </a:rPr>
              <a:t>员</a:t>
            </a:r>
            <a:r>
              <a:rPr lang="zh-CN" altLang="en-US" sz="1600" dirty="0">
                <a:solidFill>
                  <a:srgbClr val="44546A"/>
                </a:solidFill>
                <a:latin typeface="+mn-ea"/>
              </a:rPr>
              <a:t>批准，设立党的委员会，</a:t>
            </a:r>
            <a:r>
              <a:rPr lang="zh-CN" altLang="en-US" sz="1600" strike="dblStrike" dirty="0">
                <a:solidFill>
                  <a:srgbClr val="44546A"/>
                </a:solidFill>
                <a:latin typeface="+mn-ea"/>
              </a:rPr>
              <a:t>或</a:t>
            </a:r>
            <a:r>
              <a:rPr lang="zh-CN" altLang="en-US" sz="1600" dirty="0">
                <a:solidFill>
                  <a:srgbClr val="44546A"/>
                </a:solidFill>
                <a:latin typeface="+mn-ea"/>
              </a:rPr>
              <a:t>总支部委员会，</a:t>
            </a:r>
            <a:r>
              <a:rPr lang="zh-CN" altLang="en-US" sz="1600" strike="dblStrike" dirty="0">
                <a:solidFill>
                  <a:srgbClr val="44546A"/>
                </a:solidFill>
                <a:latin typeface="+mn-ea"/>
              </a:rPr>
              <a:t>或直属</a:t>
            </a:r>
            <a:r>
              <a:rPr lang="zh-CN" altLang="en-US" sz="1600" dirty="0">
                <a:solidFill>
                  <a:srgbClr val="44546A"/>
                </a:solidFill>
                <a:latin typeface="+mn-ea"/>
              </a:rPr>
              <a:t>支部委员会。</a:t>
            </a:r>
            <a:r>
              <a:rPr lang="zh-CN" altLang="en-US" sz="1600" strike="dblStrike" dirty="0">
                <a:solidFill>
                  <a:srgbClr val="44546A"/>
                </a:solidFill>
                <a:latin typeface="+mn-ea"/>
              </a:rPr>
              <a:t>党员</a:t>
            </a:r>
            <a:r>
              <a:rPr lang="en-US" altLang="zh-CN" sz="1600" strike="dblStrike" dirty="0">
                <a:solidFill>
                  <a:srgbClr val="44546A"/>
                </a:solidFill>
                <a:latin typeface="+mn-ea"/>
              </a:rPr>
              <a:t>100</a:t>
            </a:r>
            <a:r>
              <a:rPr lang="zh-CN" altLang="en-US" sz="1600" strike="dblStrike" dirty="0">
                <a:solidFill>
                  <a:srgbClr val="44546A"/>
                </a:solidFill>
                <a:latin typeface="+mn-ea"/>
              </a:rPr>
              <a:t>人以上的，设立党的委员会。党员</a:t>
            </a:r>
            <a:r>
              <a:rPr lang="en-US" altLang="zh-CN" sz="1600" strike="dblStrike" dirty="0">
                <a:solidFill>
                  <a:srgbClr val="44546A"/>
                </a:solidFill>
                <a:latin typeface="+mn-ea"/>
              </a:rPr>
              <a:t>100</a:t>
            </a:r>
            <a:r>
              <a:rPr lang="zh-CN" altLang="en-US" sz="1600" strike="dblStrike" dirty="0">
                <a:solidFill>
                  <a:srgbClr val="44546A"/>
                </a:solidFill>
                <a:latin typeface="+mn-ea"/>
              </a:rPr>
              <a:t>人以下、</a:t>
            </a:r>
            <a:r>
              <a:rPr lang="en-US" altLang="zh-CN" sz="1600" strike="dblStrike" dirty="0">
                <a:solidFill>
                  <a:srgbClr val="44546A"/>
                </a:solidFill>
                <a:latin typeface="+mn-ea"/>
              </a:rPr>
              <a:t>50</a:t>
            </a:r>
            <a:r>
              <a:rPr lang="zh-CN" altLang="en-US" sz="1600" strike="dblStrike" dirty="0">
                <a:solidFill>
                  <a:srgbClr val="44546A"/>
                </a:solidFill>
                <a:latin typeface="+mn-ea"/>
              </a:rPr>
              <a:t>人以上的，设立党的总支部委员会。党员不足</a:t>
            </a:r>
            <a:r>
              <a:rPr lang="en-US" altLang="zh-CN" sz="1600" strike="dblStrike" dirty="0">
                <a:solidFill>
                  <a:srgbClr val="44546A"/>
                </a:solidFill>
                <a:latin typeface="+mn-ea"/>
              </a:rPr>
              <a:t>50</a:t>
            </a:r>
            <a:r>
              <a:rPr lang="zh-CN" altLang="en-US" sz="1600" strike="dblStrike" dirty="0">
                <a:solidFill>
                  <a:srgbClr val="44546A"/>
                </a:solidFill>
                <a:latin typeface="+mn-ea"/>
              </a:rPr>
              <a:t>人的，经学校党的委员会批准，也可以设立党的总支部委员会。</a:t>
            </a:r>
            <a:r>
              <a:rPr lang="zh-CN" altLang="en-US" sz="1600" dirty="0">
                <a:solidFill>
                  <a:srgbClr val="44546A"/>
                </a:solidFill>
                <a:latin typeface="+mn-ea"/>
              </a:rPr>
              <a:t>党的委员会由党员大会或党员代表大会选举产生，</a:t>
            </a:r>
            <a:r>
              <a:rPr lang="zh-CN" altLang="en-US" sz="1600" strike="dblStrike" dirty="0">
                <a:solidFill>
                  <a:srgbClr val="44546A"/>
                </a:solidFill>
                <a:latin typeface="+mn-ea"/>
              </a:rPr>
              <a:t>每届任期</a:t>
            </a:r>
            <a:r>
              <a:rPr lang="en-US" altLang="zh-CN" sz="1600" strike="dblStrike" dirty="0">
                <a:solidFill>
                  <a:srgbClr val="44546A"/>
                </a:solidFill>
                <a:latin typeface="+mn-ea"/>
              </a:rPr>
              <a:t>3</a:t>
            </a:r>
            <a:r>
              <a:rPr lang="zh-CN" altLang="en-US" sz="1600" strike="dblStrike" dirty="0">
                <a:solidFill>
                  <a:srgbClr val="44546A"/>
                </a:solidFill>
                <a:latin typeface="+mn-ea"/>
              </a:rPr>
              <a:t>年或</a:t>
            </a:r>
            <a:r>
              <a:rPr lang="en-US" altLang="zh-CN" sz="1600" strike="dblStrike" dirty="0">
                <a:solidFill>
                  <a:srgbClr val="44546A"/>
                </a:solidFill>
                <a:latin typeface="+mn-ea"/>
              </a:rPr>
              <a:t>4</a:t>
            </a:r>
            <a:r>
              <a:rPr lang="zh-CN" altLang="en-US" sz="1600" strike="dblStrike" dirty="0">
                <a:solidFill>
                  <a:srgbClr val="44546A"/>
                </a:solidFill>
                <a:latin typeface="+mn-ea"/>
              </a:rPr>
              <a:t>年；</a:t>
            </a:r>
            <a:r>
              <a:rPr lang="zh-CN" altLang="en-US" sz="1600" dirty="0">
                <a:solidFill>
                  <a:srgbClr val="44546A"/>
                </a:solidFill>
                <a:latin typeface="+mn-ea"/>
              </a:rPr>
              <a:t>党的总支部委员会、直属支部委员会由党员大会选举产生。</a:t>
            </a:r>
            <a:r>
              <a:rPr lang="zh-CN" altLang="en-US" sz="1600" strike="dblStrike" dirty="0">
                <a:solidFill>
                  <a:srgbClr val="44546A"/>
                </a:solidFill>
                <a:latin typeface="+mn-ea"/>
              </a:rPr>
              <a:t>党的委员会、总支部委员会和直属支部委员会应当配备必要的专职党务工作人员。</a:t>
            </a:r>
            <a:endParaRPr lang="en-US" altLang="zh-CN" sz="1600" strike="dblStrike"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第二章  组织设置</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第二章  组织设置</a:t>
            </a:r>
          </a:p>
        </p:txBody>
      </p:sp>
    </p:spTree>
    <p:extLst>
      <p:ext uri="{BB962C8B-B14F-4D97-AF65-F5344CB8AC3E}">
        <p14:creationId xmlns:p14="http://schemas.microsoft.com/office/powerpoint/2010/main" val="2189546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第八条 </a:t>
            </a:r>
            <a:r>
              <a:rPr lang="zh-CN" altLang="en-US" sz="1600" b="1" dirty="0" smtClean="0">
                <a:solidFill>
                  <a:srgbClr val="44546A"/>
                </a:solidFill>
                <a:latin typeface="+mn-ea"/>
              </a:rPr>
              <a:t> </a:t>
            </a:r>
            <a:r>
              <a:rPr lang="zh-CN" altLang="en-US" sz="1600" b="1" u="heavy" dirty="0" smtClean="0">
                <a:solidFill>
                  <a:srgbClr val="44546A"/>
                </a:solidFill>
                <a:latin typeface="+mn-ea"/>
              </a:rPr>
              <a:t>有</a:t>
            </a:r>
            <a:r>
              <a:rPr lang="zh-CN" altLang="en-US" sz="1600" b="1" u="heavy" dirty="0">
                <a:solidFill>
                  <a:srgbClr val="44546A"/>
                </a:solidFill>
                <a:latin typeface="+mn-ea"/>
              </a:rPr>
              <a:t>正式</a:t>
            </a:r>
            <a:r>
              <a:rPr lang="zh-CN" altLang="en-US" sz="1600" dirty="0">
                <a:solidFill>
                  <a:srgbClr val="44546A"/>
                </a:solidFill>
                <a:latin typeface="+mn-ea"/>
              </a:rPr>
              <a:t>党员</a:t>
            </a:r>
            <a:r>
              <a:rPr lang="en-US" altLang="zh-CN" sz="1600" dirty="0">
                <a:solidFill>
                  <a:srgbClr val="44546A"/>
                </a:solidFill>
                <a:latin typeface="+mn-ea"/>
              </a:rPr>
              <a:t>7</a:t>
            </a:r>
            <a:r>
              <a:rPr lang="zh-CN" altLang="en-US" sz="1600" dirty="0">
                <a:solidFill>
                  <a:srgbClr val="44546A"/>
                </a:solidFill>
                <a:latin typeface="+mn-ea"/>
              </a:rPr>
              <a:t>人以上的</a:t>
            </a:r>
            <a:r>
              <a:rPr lang="zh-CN" altLang="en-US" sz="1600" b="1" u="heavy" dirty="0">
                <a:solidFill>
                  <a:srgbClr val="44546A"/>
                </a:solidFill>
                <a:latin typeface="+mn-ea"/>
              </a:rPr>
              <a:t>党</a:t>
            </a:r>
            <a:r>
              <a:rPr lang="zh-CN" altLang="en-US" sz="1600" dirty="0">
                <a:solidFill>
                  <a:srgbClr val="44546A"/>
                </a:solidFill>
                <a:latin typeface="+mn-ea"/>
              </a:rPr>
              <a:t>支部</a:t>
            </a:r>
            <a:r>
              <a:rPr lang="zh-CN" altLang="en-US" sz="1600" b="1" u="heavy" dirty="0">
                <a:solidFill>
                  <a:srgbClr val="44546A"/>
                </a:solidFill>
                <a:latin typeface="+mn-ea"/>
              </a:rPr>
              <a:t>，应当</a:t>
            </a:r>
            <a:r>
              <a:rPr lang="zh-CN" altLang="en-US" sz="1600" dirty="0">
                <a:solidFill>
                  <a:srgbClr val="44546A"/>
                </a:solidFill>
                <a:latin typeface="+mn-ea"/>
              </a:rPr>
              <a:t>设立</a:t>
            </a:r>
            <a:r>
              <a:rPr lang="zh-CN" altLang="en-US" sz="1600" b="1" u="heavy" dirty="0">
                <a:solidFill>
                  <a:srgbClr val="44546A"/>
                </a:solidFill>
                <a:latin typeface="+mn-ea"/>
              </a:rPr>
              <a:t>党</a:t>
            </a:r>
            <a:r>
              <a:rPr lang="zh-CN" altLang="en-US" sz="1600" dirty="0">
                <a:solidFill>
                  <a:srgbClr val="44546A"/>
                </a:solidFill>
                <a:latin typeface="+mn-ea"/>
              </a:rPr>
              <a:t>支部委员会；</a:t>
            </a:r>
            <a:r>
              <a:rPr lang="zh-CN" altLang="en-US" sz="1600" b="1" u="heavy" dirty="0">
                <a:solidFill>
                  <a:srgbClr val="44546A"/>
                </a:solidFill>
                <a:latin typeface="+mn-ea"/>
              </a:rPr>
              <a:t>正式</a:t>
            </a:r>
            <a:r>
              <a:rPr lang="zh-CN" altLang="en-US" sz="1600" dirty="0">
                <a:solidFill>
                  <a:srgbClr val="44546A"/>
                </a:solidFill>
                <a:latin typeface="+mn-ea"/>
              </a:rPr>
              <a:t>党员不足</a:t>
            </a:r>
            <a:r>
              <a:rPr lang="en-US" altLang="zh-CN" sz="1600" dirty="0">
                <a:solidFill>
                  <a:srgbClr val="44546A"/>
                </a:solidFill>
                <a:latin typeface="+mn-ea"/>
              </a:rPr>
              <a:t>7</a:t>
            </a:r>
            <a:r>
              <a:rPr lang="zh-CN" altLang="en-US" sz="1600" dirty="0">
                <a:solidFill>
                  <a:srgbClr val="44546A"/>
                </a:solidFill>
                <a:latin typeface="+mn-ea"/>
              </a:rPr>
              <a:t>人的党支部，</a:t>
            </a:r>
            <a:r>
              <a:rPr lang="zh-CN" altLang="en-US" sz="1600" b="1" u="heavy" dirty="0">
                <a:solidFill>
                  <a:srgbClr val="44546A"/>
                </a:solidFill>
                <a:latin typeface="+mn-ea"/>
              </a:rPr>
              <a:t>设</a:t>
            </a:r>
            <a:r>
              <a:rPr lang="en-US" altLang="zh-CN" sz="1600" b="1" u="heavy" dirty="0">
                <a:solidFill>
                  <a:srgbClr val="44546A"/>
                </a:solidFill>
                <a:latin typeface="+mn-ea"/>
              </a:rPr>
              <a:t>1</a:t>
            </a:r>
            <a:r>
              <a:rPr lang="zh-CN" altLang="en-US" sz="1600" b="1" u="heavy" dirty="0">
                <a:solidFill>
                  <a:srgbClr val="44546A"/>
                </a:solidFill>
                <a:latin typeface="+mn-ea"/>
              </a:rPr>
              <a:t>名</a:t>
            </a:r>
            <a:r>
              <a:rPr lang="zh-CN" altLang="en-US" sz="1600" dirty="0">
                <a:solidFill>
                  <a:srgbClr val="44546A"/>
                </a:solidFill>
                <a:latin typeface="+mn-ea"/>
              </a:rPr>
              <a:t>书记，必要时</a:t>
            </a:r>
            <a:r>
              <a:rPr lang="zh-CN" altLang="en-US" sz="1600" b="1" u="heavy" dirty="0">
                <a:solidFill>
                  <a:srgbClr val="44546A"/>
                </a:solidFill>
                <a:latin typeface="+mn-ea"/>
              </a:rPr>
              <a:t>可以设</a:t>
            </a:r>
            <a:r>
              <a:rPr lang="en-US" altLang="zh-CN" sz="1600" b="1" u="heavy" dirty="0">
                <a:solidFill>
                  <a:srgbClr val="44546A"/>
                </a:solidFill>
                <a:latin typeface="+mn-ea"/>
              </a:rPr>
              <a:t>1</a:t>
            </a:r>
            <a:r>
              <a:rPr lang="zh-CN" altLang="en-US" sz="1600" b="1" u="heavy" dirty="0">
                <a:solidFill>
                  <a:srgbClr val="44546A"/>
                </a:solidFill>
                <a:latin typeface="+mn-ea"/>
              </a:rPr>
              <a:t>名</a:t>
            </a:r>
            <a:r>
              <a:rPr lang="zh-CN" altLang="en-US" sz="1600" dirty="0">
                <a:solidFill>
                  <a:srgbClr val="44546A"/>
                </a:solidFill>
                <a:latin typeface="+mn-ea"/>
              </a:rPr>
              <a:t>副书记，</a:t>
            </a:r>
            <a:r>
              <a:rPr lang="zh-CN" altLang="en-US" sz="1600" b="1" u="heavy" dirty="0">
                <a:solidFill>
                  <a:srgbClr val="44546A"/>
                </a:solidFill>
                <a:latin typeface="+mn-ea"/>
              </a:rPr>
              <a:t>由党支部党员大会选举产生</a:t>
            </a:r>
            <a:r>
              <a:rPr lang="zh-CN" altLang="en-US" sz="1600" dirty="0">
                <a:solidFill>
                  <a:srgbClr val="44546A"/>
                </a:solidFill>
                <a:latin typeface="+mn-ea"/>
              </a:rPr>
              <a:t>。党支部委员会和不设支部委员会的支部书记、副书记每届任期</a:t>
            </a:r>
            <a:r>
              <a:rPr lang="zh-CN" altLang="en-US" sz="1600" b="1" u="heavy" dirty="0">
                <a:solidFill>
                  <a:srgbClr val="44546A"/>
                </a:solidFill>
                <a:latin typeface="+mn-ea"/>
              </a:rPr>
              <a:t>一般为</a:t>
            </a:r>
            <a:r>
              <a:rPr lang="en-US" altLang="zh-CN" sz="1600" dirty="0">
                <a:solidFill>
                  <a:srgbClr val="44546A"/>
                </a:solidFill>
                <a:latin typeface="+mn-ea"/>
              </a:rPr>
              <a:t>3</a:t>
            </a:r>
            <a:r>
              <a:rPr lang="zh-CN" altLang="en-US" sz="1600" dirty="0">
                <a:solidFill>
                  <a:srgbClr val="44546A"/>
                </a:solidFill>
                <a:latin typeface="+mn-ea"/>
              </a:rPr>
              <a:t>年。</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第八条 </a:t>
            </a:r>
            <a:r>
              <a:rPr lang="zh-CN" altLang="en-US" sz="1600" b="1" dirty="0" smtClean="0">
                <a:solidFill>
                  <a:srgbClr val="44546A"/>
                </a:solidFill>
                <a:latin typeface="+mn-ea"/>
              </a:rPr>
              <a:t> </a:t>
            </a:r>
            <a:r>
              <a:rPr lang="zh-CN" altLang="en-US" sz="1600" dirty="0" smtClean="0">
                <a:solidFill>
                  <a:srgbClr val="44546A"/>
                </a:solidFill>
                <a:latin typeface="+mn-ea"/>
              </a:rPr>
              <a:t>党员</a:t>
            </a:r>
            <a:r>
              <a:rPr lang="en-US" altLang="zh-CN" sz="1600" dirty="0">
                <a:solidFill>
                  <a:srgbClr val="44546A"/>
                </a:solidFill>
                <a:latin typeface="+mn-ea"/>
              </a:rPr>
              <a:t>7</a:t>
            </a:r>
            <a:r>
              <a:rPr lang="zh-CN" altLang="en-US" sz="1600" dirty="0">
                <a:solidFill>
                  <a:srgbClr val="44546A"/>
                </a:solidFill>
                <a:latin typeface="+mn-ea"/>
              </a:rPr>
              <a:t>人以上的党支部设立支部委员会，</a:t>
            </a:r>
            <a:r>
              <a:rPr lang="zh-CN" altLang="en-US" sz="1600" strike="dblStrike" dirty="0">
                <a:solidFill>
                  <a:srgbClr val="44546A"/>
                </a:solidFill>
                <a:latin typeface="+mn-ea"/>
              </a:rPr>
              <a:t>支部委员会由党员大会选举产生；</a:t>
            </a:r>
            <a:r>
              <a:rPr lang="zh-CN" altLang="en-US" sz="1600" dirty="0">
                <a:solidFill>
                  <a:srgbClr val="44546A"/>
                </a:solidFill>
                <a:latin typeface="+mn-ea"/>
              </a:rPr>
              <a:t>党员不足</a:t>
            </a:r>
            <a:r>
              <a:rPr lang="en-US" altLang="zh-CN" sz="1600" dirty="0">
                <a:solidFill>
                  <a:srgbClr val="44546A"/>
                </a:solidFill>
                <a:latin typeface="+mn-ea"/>
              </a:rPr>
              <a:t>7</a:t>
            </a:r>
            <a:r>
              <a:rPr lang="zh-CN" altLang="en-US" sz="1600" dirty="0">
                <a:solidFill>
                  <a:srgbClr val="44546A"/>
                </a:solidFill>
                <a:latin typeface="+mn-ea"/>
              </a:rPr>
              <a:t>人的党支部，</a:t>
            </a:r>
            <a:r>
              <a:rPr lang="zh-CN" altLang="en-US" sz="1600" strike="dblStrike" dirty="0">
                <a:solidFill>
                  <a:srgbClr val="44546A"/>
                </a:solidFill>
                <a:latin typeface="+mn-ea"/>
              </a:rPr>
              <a:t>不设支部委员会，由党员大会选举支部</a:t>
            </a:r>
            <a:r>
              <a:rPr lang="zh-CN" altLang="en-US" sz="1600" dirty="0">
                <a:solidFill>
                  <a:srgbClr val="44546A"/>
                </a:solidFill>
                <a:latin typeface="+mn-ea"/>
              </a:rPr>
              <a:t>书记</a:t>
            </a:r>
            <a:r>
              <a:rPr lang="en-US" altLang="zh-CN" sz="1600" strike="dblStrike" dirty="0">
                <a:solidFill>
                  <a:srgbClr val="44546A"/>
                </a:solidFill>
                <a:latin typeface="+mn-ea"/>
              </a:rPr>
              <a:t>1</a:t>
            </a:r>
            <a:r>
              <a:rPr lang="zh-CN" altLang="en-US" sz="1600" strike="dblStrike" dirty="0">
                <a:solidFill>
                  <a:srgbClr val="44546A"/>
                </a:solidFill>
                <a:latin typeface="+mn-ea"/>
              </a:rPr>
              <a:t>人，</a:t>
            </a:r>
            <a:r>
              <a:rPr lang="zh-CN" altLang="en-US" sz="1600" dirty="0">
                <a:solidFill>
                  <a:srgbClr val="44546A"/>
                </a:solidFill>
                <a:latin typeface="+mn-ea"/>
              </a:rPr>
              <a:t>必要时</a:t>
            </a:r>
            <a:r>
              <a:rPr lang="zh-CN" altLang="en-US" sz="1600" strike="dblStrike" dirty="0">
                <a:solidFill>
                  <a:srgbClr val="44546A"/>
                </a:solidFill>
                <a:latin typeface="+mn-ea"/>
              </a:rPr>
              <a:t>增选</a:t>
            </a:r>
            <a:r>
              <a:rPr lang="zh-CN" altLang="en-US" sz="1600" dirty="0">
                <a:solidFill>
                  <a:srgbClr val="44546A"/>
                </a:solidFill>
                <a:latin typeface="+mn-ea"/>
              </a:rPr>
              <a:t>副书记</a:t>
            </a:r>
            <a:r>
              <a:rPr lang="en-US" altLang="zh-CN" sz="1600" strike="dblStrike" dirty="0">
                <a:solidFill>
                  <a:srgbClr val="44546A"/>
                </a:solidFill>
                <a:latin typeface="+mn-ea"/>
              </a:rPr>
              <a:t>1</a:t>
            </a:r>
            <a:r>
              <a:rPr lang="zh-CN" altLang="en-US" sz="1600" strike="dblStrike" dirty="0">
                <a:solidFill>
                  <a:srgbClr val="44546A"/>
                </a:solidFill>
                <a:latin typeface="+mn-ea"/>
              </a:rPr>
              <a:t>人</a:t>
            </a:r>
            <a:r>
              <a:rPr lang="zh-CN" altLang="en-US" sz="1600" dirty="0">
                <a:solidFill>
                  <a:srgbClr val="44546A"/>
                </a:solidFill>
                <a:latin typeface="+mn-ea"/>
              </a:rPr>
              <a:t>。党</a:t>
            </a:r>
            <a:r>
              <a:rPr lang="zh-CN" altLang="en-US" sz="1600" strike="dblStrike" dirty="0">
                <a:solidFill>
                  <a:srgbClr val="44546A"/>
                </a:solidFill>
                <a:latin typeface="+mn-ea"/>
              </a:rPr>
              <a:t>的</a:t>
            </a:r>
            <a:r>
              <a:rPr lang="zh-CN" altLang="en-US" sz="1600" dirty="0">
                <a:solidFill>
                  <a:srgbClr val="44546A"/>
                </a:solidFill>
                <a:latin typeface="+mn-ea"/>
              </a:rPr>
              <a:t>支部委员会和不设支部委员会的支部书记、副书记每届任期</a:t>
            </a:r>
            <a:r>
              <a:rPr lang="en-US" altLang="zh-CN" sz="1600" strike="dblStrike" dirty="0">
                <a:solidFill>
                  <a:srgbClr val="44546A"/>
                </a:solidFill>
                <a:latin typeface="+mn-ea"/>
              </a:rPr>
              <a:t>2</a:t>
            </a:r>
            <a:r>
              <a:rPr lang="zh-CN" altLang="en-US" sz="1600" strike="dblStrike" dirty="0">
                <a:solidFill>
                  <a:srgbClr val="44546A"/>
                </a:solidFill>
                <a:latin typeface="+mn-ea"/>
              </a:rPr>
              <a:t>年或</a:t>
            </a:r>
            <a:r>
              <a:rPr lang="en-US" altLang="zh-CN" sz="1600" dirty="0">
                <a:solidFill>
                  <a:srgbClr val="44546A"/>
                </a:solidFill>
                <a:latin typeface="+mn-ea"/>
              </a:rPr>
              <a:t>3</a:t>
            </a:r>
            <a:r>
              <a:rPr lang="zh-CN" altLang="en-US" sz="1600" dirty="0">
                <a:solidFill>
                  <a:srgbClr val="44546A"/>
                </a:solidFill>
                <a:latin typeface="+mn-ea"/>
              </a:rPr>
              <a:t>年。</a:t>
            </a: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第二章  组织设置</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第二章  组织设置</a:t>
            </a:r>
          </a:p>
        </p:txBody>
      </p:sp>
    </p:spTree>
    <p:extLst>
      <p:ext uri="{BB962C8B-B14F-4D97-AF65-F5344CB8AC3E}">
        <p14:creationId xmlns:p14="http://schemas.microsoft.com/office/powerpoint/2010/main" val="41612746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第九条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院（系）</a:t>
            </a:r>
            <a:r>
              <a:rPr lang="zh-CN" altLang="en-US" sz="1600" b="1" u="heavy" dirty="0">
                <a:solidFill>
                  <a:srgbClr val="44546A"/>
                </a:solidFill>
                <a:latin typeface="+mn-ea"/>
              </a:rPr>
              <a:t>级</a:t>
            </a:r>
            <a:r>
              <a:rPr lang="zh-CN" altLang="en-US" sz="1600" dirty="0">
                <a:solidFill>
                  <a:srgbClr val="44546A"/>
                </a:solidFill>
                <a:latin typeface="+mn-ea"/>
              </a:rPr>
              <a:t>以下单位设立党支部，应当与教学、科研、管理、服务等机构相对应。教师党支部一般按照院（系）内设的教学、科研机构设置，学生党支部</a:t>
            </a:r>
            <a:r>
              <a:rPr lang="zh-CN" altLang="en-US" sz="1600" b="1" u="heavy" dirty="0">
                <a:solidFill>
                  <a:srgbClr val="44546A"/>
                </a:solidFill>
                <a:latin typeface="+mn-ea"/>
              </a:rPr>
              <a:t>一般</a:t>
            </a:r>
            <a:r>
              <a:rPr lang="zh-CN" altLang="en-US" sz="1600" dirty="0">
                <a:solidFill>
                  <a:srgbClr val="44546A"/>
                </a:solidFill>
                <a:latin typeface="+mn-ea"/>
              </a:rPr>
              <a:t>按照年级</a:t>
            </a:r>
            <a:r>
              <a:rPr lang="zh-CN" altLang="en-US" sz="1600" b="1" u="heavy" dirty="0">
                <a:solidFill>
                  <a:srgbClr val="44546A"/>
                </a:solidFill>
                <a:latin typeface="+mn-ea"/>
              </a:rPr>
              <a:t>班级或者学科专业</a:t>
            </a:r>
            <a:r>
              <a:rPr lang="zh-CN" altLang="en-US" sz="1600" dirty="0">
                <a:solidFill>
                  <a:srgbClr val="44546A"/>
                </a:solidFill>
                <a:latin typeface="+mn-ea"/>
              </a:rPr>
              <a:t>设置。</a:t>
            </a:r>
            <a:r>
              <a:rPr lang="zh-CN" altLang="en-US" sz="1600" b="1" u="heavy" dirty="0">
                <a:solidFill>
                  <a:srgbClr val="44546A"/>
                </a:solidFill>
                <a:latin typeface="+mn-ea"/>
              </a:rPr>
              <a:t>可以依托重大项目组、科研平台或者学生社区等设置师生党支部，注重在本专科低年级建立党的组织、开展党的工作</a:t>
            </a:r>
            <a:r>
              <a:rPr lang="zh-CN" altLang="en-US" sz="1600" dirty="0">
                <a:solidFill>
                  <a:srgbClr val="44546A"/>
                </a:solidFill>
                <a:latin typeface="+mn-ea"/>
              </a:rPr>
              <a:t>。</a:t>
            </a:r>
            <a:r>
              <a:rPr lang="zh-CN" altLang="en-US" sz="1600" b="1" u="heavy" dirty="0">
                <a:solidFill>
                  <a:srgbClr val="44546A"/>
                </a:solidFill>
                <a:latin typeface="+mn-ea"/>
              </a:rPr>
              <a:t>管理、</a:t>
            </a:r>
            <a:r>
              <a:rPr lang="zh-CN" altLang="en-US" sz="1600" dirty="0">
                <a:solidFill>
                  <a:srgbClr val="44546A"/>
                </a:solidFill>
                <a:latin typeface="+mn-ea"/>
              </a:rPr>
              <a:t>后勤等部门的党支部一般按照部门设置。将离退休教职工党员编入党的组织，开展党的活动。</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第九条 </a:t>
            </a:r>
            <a:r>
              <a:rPr lang="zh-CN" altLang="en-US" sz="1600" b="1" dirty="0" smtClean="0">
                <a:solidFill>
                  <a:srgbClr val="44546A"/>
                </a:solidFill>
                <a:latin typeface="+mn-ea"/>
              </a:rPr>
              <a:t> </a:t>
            </a:r>
            <a:r>
              <a:rPr lang="zh-CN" altLang="en-US" sz="1600" dirty="0" smtClean="0">
                <a:solidFill>
                  <a:srgbClr val="44546A"/>
                </a:solidFill>
                <a:latin typeface="+mn-ea"/>
              </a:rPr>
              <a:t>高等学校</a:t>
            </a:r>
            <a:r>
              <a:rPr lang="zh-CN" altLang="en-US" sz="1600" dirty="0">
                <a:solidFill>
                  <a:srgbClr val="44546A"/>
                </a:solidFill>
                <a:latin typeface="+mn-ea"/>
              </a:rPr>
              <a:t>院（系）以下单位设立党支部，要与教学、科研、管理、服务等机构相对应。教师党支部一般按院（系）内设的教学、科研机构设置；学生党支部</a:t>
            </a:r>
            <a:r>
              <a:rPr lang="zh-CN" altLang="en-US" sz="1600" strike="dblStrike" dirty="0">
                <a:solidFill>
                  <a:srgbClr val="44546A"/>
                </a:solidFill>
                <a:latin typeface="+mn-ea"/>
              </a:rPr>
              <a:t>可以</a:t>
            </a:r>
            <a:r>
              <a:rPr lang="zh-CN" altLang="en-US" sz="1600" dirty="0">
                <a:solidFill>
                  <a:srgbClr val="44546A"/>
                </a:solidFill>
                <a:latin typeface="+mn-ea"/>
              </a:rPr>
              <a:t>按年级</a:t>
            </a:r>
            <a:r>
              <a:rPr lang="zh-CN" altLang="en-US" sz="1600" strike="dblStrike" dirty="0">
                <a:solidFill>
                  <a:srgbClr val="44546A"/>
                </a:solidFill>
                <a:latin typeface="+mn-ea"/>
              </a:rPr>
              <a:t>或院（系）</a:t>
            </a:r>
            <a:r>
              <a:rPr lang="zh-CN" altLang="en-US" sz="1600" dirty="0">
                <a:solidFill>
                  <a:srgbClr val="44546A"/>
                </a:solidFill>
                <a:latin typeface="+mn-ea"/>
              </a:rPr>
              <a:t>设置，</a:t>
            </a:r>
            <a:r>
              <a:rPr lang="zh-CN" altLang="en-US" sz="1600" strike="dblStrike" dirty="0">
                <a:solidFill>
                  <a:srgbClr val="44546A"/>
                </a:solidFill>
                <a:latin typeface="+mn-ea"/>
              </a:rPr>
              <a:t>学生中正式党员达到</a:t>
            </a:r>
            <a:r>
              <a:rPr lang="en-US" altLang="zh-CN" sz="1600" strike="dblStrike" dirty="0">
                <a:solidFill>
                  <a:srgbClr val="44546A"/>
                </a:solidFill>
                <a:latin typeface="+mn-ea"/>
              </a:rPr>
              <a:t>3</a:t>
            </a:r>
            <a:r>
              <a:rPr lang="zh-CN" altLang="en-US" sz="1600" strike="dblStrike" dirty="0">
                <a:solidFill>
                  <a:srgbClr val="44546A"/>
                </a:solidFill>
                <a:latin typeface="+mn-ea"/>
              </a:rPr>
              <a:t>人以上的班级应当及时成立学生党支部</a:t>
            </a:r>
            <a:r>
              <a:rPr lang="zh-CN" altLang="en-US" sz="1600" dirty="0">
                <a:solidFill>
                  <a:srgbClr val="44546A"/>
                </a:solidFill>
                <a:latin typeface="+mn-ea"/>
              </a:rPr>
              <a:t>；</a:t>
            </a:r>
            <a:r>
              <a:rPr lang="zh-CN" altLang="en-US" sz="1600" strike="dblStrike" dirty="0">
                <a:solidFill>
                  <a:srgbClr val="44546A"/>
                </a:solidFill>
                <a:latin typeface="+mn-ea"/>
              </a:rPr>
              <a:t>机关</a:t>
            </a:r>
            <a:r>
              <a:rPr lang="zh-CN" altLang="en-US" sz="1600" dirty="0">
                <a:solidFill>
                  <a:srgbClr val="44546A"/>
                </a:solidFill>
                <a:latin typeface="+mn-ea"/>
              </a:rPr>
              <a:t>、后勤等部门的党支部一般按部门设置。</a:t>
            </a:r>
            <a:r>
              <a:rPr lang="zh-CN" altLang="en-US" sz="1600" strike="dblStrike" dirty="0">
                <a:solidFill>
                  <a:srgbClr val="44546A"/>
                </a:solidFill>
                <a:latin typeface="+mn-ea"/>
              </a:rPr>
              <a:t>正式党员不足</a:t>
            </a:r>
            <a:r>
              <a:rPr lang="en-US" altLang="zh-CN" sz="1600" strike="dblStrike" dirty="0">
                <a:solidFill>
                  <a:srgbClr val="44546A"/>
                </a:solidFill>
                <a:latin typeface="+mn-ea"/>
              </a:rPr>
              <a:t>3</a:t>
            </a:r>
            <a:r>
              <a:rPr lang="zh-CN" altLang="en-US" sz="1600" strike="dblStrike" dirty="0">
                <a:solidFill>
                  <a:srgbClr val="44546A"/>
                </a:solidFill>
                <a:latin typeface="+mn-ea"/>
              </a:rPr>
              <a:t>人的，可与业务相近的部门或单位联合成立党支部。</a:t>
            </a:r>
          </a:p>
          <a:p>
            <a:pPr lvl="0" indent="457200" algn="just">
              <a:lnSpc>
                <a:spcPct val="150000"/>
              </a:lnSpc>
              <a:defRPr/>
            </a:pPr>
            <a:r>
              <a:rPr lang="zh-CN" altLang="en-US" sz="1600" dirty="0">
                <a:solidFill>
                  <a:srgbClr val="44546A"/>
                </a:solidFill>
                <a:latin typeface="+mn-ea"/>
              </a:rPr>
              <a:t>要将高等学校教职工离退休党员编入党的组织，开展党的活动。</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第二章  组织设置</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第二章  组织设置</a:t>
            </a:r>
          </a:p>
        </p:txBody>
      </p:sp>
    </p:spTree>
    <p:extLst>
      <p:ext uri="{BB962C8B-B14F-4D97-AF65-F5344CB8AC3E}">
        <p14:creationId xmlns:p14="http://schemas.microsoft.com/office/powerpoint/2010/main" val="3324767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 name="图片占位符 95" descr="图片包含 天空, 泰迪熊, 熊, 建筑物&#10;&#10;自动生成的说明"/>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816" r="18816"/>
          <a:stretch>
            <a:fillRect/>
          </a:stretch>
        </p:blipFill>
        <p:spPr>
          <a:xfrm>
            <a:off x="5772150" y="9331"/>
            <a:ext cx="6419850" cy="6858000"/>
          </a:xfrm>
        </p:spPr>
      </p:pic>
      <p:sp>
        <p:nvSpPr>
          <p:cNvPr id="63" name="矩形 62"/>
          <p:cNvSpPr/>
          <p:nvPr/>
        </p:nvSpPr>
        <p:spPr>
          <a:xfrm>
            <a:off x="6427954" y="1490011"/>
            <a:ext cx="5402095" cy="7200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C00000"/>
                </a:solidFill>
              </a:rPr>
              <a:t>修订工作简要介绍</a:t>
            </a:r>
          </a:p>
        </p:txBody>
      </p:sp>
      <p:grpSp>
        <p:nvGrpSpPr>
          <p:cNvPr id="75" name="组合 74"/>
          <p:cNvGrpSpPr/>
          <p:nvPr/>
        </p:nvGrpSpPr>
        <p:grpSpPr>
          <a:xfrm>
            <a:off x="5316706" y="1490011"/>
            <a:ext cx="720000" cy="720000"/>
            <a:chOff x="5412150" y="1180600"/>
            <a:chExt cx="720000" cy="720000"/>
          </a:xfrm>
          <a:effectLst>
            <a:outerShdw blurRad="63500" sx="102000" sy="102000" algn="ctr" rotWithShape="0">
              <a:prstClr val="black">
                <a:alpha val="40000"/>
              </a:prstClr>
            </a:outerShdw>
          </a:effectLst>
        </p:grpSpPr>
        <p:sp>
          <p:nvSpPr>
            <p:cNvPr id="61" name="矩形 60"/>
            <p:cNvSpPr/>
            <p:nvPr/>
          </p:nvSpPr>
          <p:spPr>
            <a:xfrm>
              <a:off x="5412150" y="1180600"/>
              <a:ext cx="720000" cy="7200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一</a:t>
              </a:r>
            </a:p>
          </p:txBody>
        </p:sp>
        <p:sp>
          <p:nvSpPr>
            <p:cNvPr id="64" name="矩形 63"/>
            <p:cNvSpPr/>
            <p:nvPr/>
          </p:nvSpPr>
          <p:spPr>
            <a:xfrm>
              <a:off x="5412150" y="1810600"/>
              <a:ext cx="720000" cy="90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74" name="组合 73"/>
          <p:cNvGrpSpPr/>
          <p:nvPr/>
        </p:nvGrpSpPr>
        <p:grpSpPr>
          <a:xfrm>
            <a:off x="5316706" y="4869349"/>
            <a:ext cx="720000" cy="720000"/>
            <a:chOff x="5412150" y="2260600"/>
            <a:chExt cx="720000" cy="720000"/>
          </a:xfrm>
          <a:effectLst>
            <a:outerShdw blurRad="63500" sx="102000" sy="102000" algn="ctr" rotWithShape="0">
              <a:prstClr val="black">
                <a:alpha val="40000"/>
              </a:prstClr>
            </a:outerShdw>
          </a:effectLst>
        </p:grpSpPr>
        <p:sp>
          <p:nvSpPr>
            <p:cNvPr id="58" name="矩形 57"/>
            <p:cNvSpPr/>
            <p:nvPr/>
          </p:nvSpPr>
          <p:spPr>
            <a:xfrm>
              <a:off x="5412150" y="2260600"/>
              <a:ext cx="720000" cy="72000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三</a:t>
              </a:r>
            </a:p>
          </p:txBody>
        </p:sp>
        <p:sp>
          <p:nvSpPr>
            <p:cNvPr id="67" name="矩形 66"/>
            <p:cNvSpPr/>
            <p:nvPr/>
          </p:nvSpPr>
          <p:spPr>
            <a:xfrm>
              <a:off x="5412150" y="2890600"/>
              <a:ext cx="720000" cy="90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70" name="矩形 69"/>
          <p:cNvSpPr/>
          <p:nvPr/>
        </p:nvSpPr>
        <p:spPr>
          <a:xfrm>
            <a:off x="6427954" y="4869349"/>
            <a:ext cx="5402095" cy="7200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accent2"/>
                </a:solidFill>
              </a:rPr>
              <a:t>基层党组织</a:t>
            </a:r>
            <a:r>
              <a:rPr lang="zh-CN" altLang="en-US" sz="2800" b="1" dirty="0">
                <a:solidFill>
                  <a:schemeClr val="accent2"/>
                </a:solidFill>
              </a:rPr>
              <a:t>工作重点要求</a:t>
            </a:r>
          </a:p>
        </p:txBody>
      </p:sp>
      <p:sp>
        <p:nvSpPr>
          <p:cNvPr id="19" name="矩形 18"/>
          <p:cNvSpPr/>
          <p:nvPr/>
        </p:nvSpPr>
        <p:spPr>
          <a:xfrm>
            <a:off x="6427954" y="3179680"/>
            <a:ext cx="5402095" cy="7200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44546A"/>
                </a:solidFill>
              </a:rPr>
              <a:t>新旧版本对照学习</a:t>
            </a:r>
          </a:p>
        </p:txBody>
      </p:sp>
      <p:grpSp>
        <p:nvGrpSpPr>
          <p:cNvPr id="20" name="组合 19"/>
          <p:cNvGrpSpPr/>
          <p:nvPr/>
        </p:nvGrpSpPr>
        <p:grpSpPr>
          <a:xfrm>
            <a:off x="5316706" y="3179680"/>
            <a:ext cx="720000" cy="720000"/>
            <a:chOff x="5412150" y="1180600"/>
            <a:chExt cx="720000" cy="720000"/>
          </a:xfrm>
          <a:effectLst>
            <a:outerShdw blurRad="63500" sx="102000" sy="102000" algn="ctr" rotWithShape="0">
              <a:prstClr val="black">
                <a:alpha val="40000"/>
              </a:prstClr>
            </a:outerShdw>
          </a:effectLst>
        </p:grpSpPr>
        <p:sp>
          <p:nvSpPr>
            <p:cNvPr id="21" name="矩形 20"/>
            <p:cNvSpPr/>
            <p:nvPr/>
          </p:nvSpPr>
          <p:spPr>
            <a:xfrm>
              <a:off x="5412150" y="1180600"/>
              <a:ext cx="720000" cy="720000"/>
            </a:xfrm>
            <a:prstGeom prst="rect">
              <a:avLst/>
            </a:prstGeom>
            <a:solidFill>
              <a:srgbClr val="4454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二</a:t>
              </a:r>
            </a:p>
          </p:txBody>
        </p:sp>
        <p:sp>
          <p:nvSpPr>
            <p:cNvPr id="22" name="矩形 21"/>
            <p:cNvSpPr/>
            <p:nvPr/>
          </p:nvSpPr>
          <p:spPr>
            <a:xfrm>
              <a:off x="5412150" y="1810600"/>
              <a:ext cx="720000" cy="90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extLst>
      <p:ext uri="{BB962C8B-B14F-4D97-AF65-F5344CB8AC3E}">
        <p14:creationId xmlns:p14="http://schemas.microsoft.com/office/powerpoint/2010/main" val="3922987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第九条 </a:t>
            </a:r>
            <a:endParaRPr lang="en-US" altLang="zh-CN" sz="1600" b="1" dirty="0" smtClean="0">
              <a:solidFill>
                <a:srgbClr val="44546A"/>
              </a:solidFill>
              <a:latin typeface="+mn-ea"/>
            </a:endParaRPr>
          </a:p>
          <a:p>
            <a:pPr lvl="0" indent="457200" algn="just">
              <a:lnSpc>
                <a:spcPct val="150000"/>
              </a:lnSpc>
              <a:defRPr/>
            </a:pPr>
            <a:r>
              <a:rPr lang="zh-CN" altLang="en-US" sz="1600" b="1" u="heavy" dirty="0" smtClean="0">
                <a:solidFill>
                  <a:srgbClr val="44546A"/>
                </a:solidFill>
                <a:latin typeface="+mn-ea"/>
              </a:rPr>
              <a:t>注重</a:t>
            </a:r>
            <a:r>
              <a:rPr lang="zh-CN" altLang="en-US" sz="1600" b="1" u="heavy" dirty="0">
                <a:solidFill>
                  <a:srgbClr val="44546A"/>
                </a:solidFill>
                <a:latin typeface="+mn-ea"/>
              </a:rPr>
              <a:t>选拔党性强、业务精、有威信、肯奉献的党员学术带头人担任教师党支部书记。注重从优秀辅导员、骨干教师、优秀学生党员中选拔学生党支部书记。管理、后勤等部门党支部书记一般由本部门主要负责人担任。</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第九条 </a:t>
            </a:r>
            <a:r>
              <a:rPr lang="zh-CN" altLang="en-US" sz="1600" b="1" dirty="0" smtClean="0">
                <a:solidFill>
                  <a:srgbClr val="44546A"/>
                </a:solidFill>
                <a:latin typeface="+mn-ea"/>
              </a:rPr>
              <a:t> </a:t>
            </a:r>
            <a:r>
              <a:rPr lang="zh-CN" altLang="en-US" sz="1600" dirty="0" smtClean="0">
                <a:solidFill>
                  <a:srgbClr val="44546A"/>
                </a:solidFill>
                <a:latin typeface="+mn-ea"/>
              </a:rPr>
              <a:t>高等学校</a:t>
            </a:r>
            <a:r>
              <a:rPr lang="zh-CN" altLang="en-US" sz="1600" dirty="0">
                <a:solidFill>
                  <a:srgbClr val="44546A"/>
                </a:solidFill>
                <a:latin typeface="+mn-ea"/>
              </a:rPr>
              <a:t>院（系）以下单位设立党支部，要与教学、科研、管理、服务等机构相对应。教师党支部一般按院（系）内设的教学、科研机构设置；学生党支部</a:t>
            </a:r>
            <a:r>
              <a:rPr lang="zh-CN" altLang="en-US" sz="1600" strike="dblStrike" dirty="0">
                <a:solidFill>
                  <a:srgbClr val="44546A"/>
                </a:solidFill>
                <a:latin typeface="+mn-ea"/>
              </a:rPr>
              <a:t>可以</a:t>
            </a:r>
            <a:r>
              <a:rPr lang="zh-CN" altLang="en-US" sz="1600" dirty="0">
                <a:solidFill>
                  <a:srgbClr val="44546A"/>
                </a:solidFill>
                <a:latin typeface="+mn-ea"/>
              </a:rPr>
              <a:t>按年级</a:t>
            </a:r>
            <a:r>
              <a:rPr lang="zh-CN" altLang="en-US" sz="1600" strike="dblStrike" dirty="0">
                <a:solidFill>
                  <a:srgbClr val="44546A"/>
                </a:solidFill>
                <a:latin typeface="+mn-ea"/>
              </a:rPr>
              <a:t>或院（系）</a:t>
            </a:r>
            <a:r>
              <a:rPr lang="zh-CN" altLang="en-US" sz="1600" dirty="0">
                <a:solidFill>
                  <a:srgbClr val="44546A"/>
                </a:solidFill>
                <a:latin typeface="+mn-ea"/>
              </a:rPr>
              <a:t>设置，</a:t>
            </a:r>
            <a:r>
              <a:rPr lang="zh-CN" altLang="en-US" sz="1600" strike="dblStrike" dirty="0">
                <a:solidFill>
                  <a:srgbClr val="44546A"/>
                </a:solidFill>
                <a:latin typeface="+mn-ea"/>
              </a:rPr>
              <a:t>学生中正式党员达到</a:t>
            </a:r>
            <a:r>
              <a:rPr lang="en-US" altLang="zh-CN" sz="1600" strike="dblStrike" dirty="0">
                <a:solidFill>
                  <a:srgbClr val="44546A"/>
                </a:solidFill>
                <a:latin typeface="+mn-ea"/>
              </a:rPr>
              <a:t>3</a:t>
            </a:r>
            <a:r>
              <a:rPr lang="zh-CN" altLang="en-US" sz="1600" strike="dblStrike" dirty="0">
                <a:solidFill>
                  <a:srgbClr val="44546A"/>
                </a:solidFill>
                <a:latin typeface="+mn-ea"/>
              </a:rPr>
              <a:t>人以上的班级应当及时成立学生党支部</a:t>
            </a:r>
            <a:r>
              <a:rPr lang="zh-CN" altLang="en-US" sz="1600" dirty="0">
                <a:solidFill>
                  <a:srgbClr val="44546A"/>
                </a:solidFill>
                <a:latin typeface="+mn-ea"/>
              </a:rPr>
              <a:t>；</a:t>
            </a:r>
            <a:r>
              <a:rPr lang="zh-CN" altLang="en-US" sz="1600" strike="dblStrike" dirty="0">
                <a:solidFill>
                  <a:srgbClr val="44546A"/>
                </a:solidFill>
                <a:latin typeface="+mn-ea"/>
              </a:rPr>
              <a:t>机关</a:t>
            </a:r>
            <a:r>
              <a:rPr lang="zh-CN" altLang="en-US" sz="1600" dirty="0">
                <a:solidFill>
                  <a:srgbClr val="44546A"/>
                </a:solidFill>
                <a:latin typeface="+mn-ea"/>
              </a:rPr>
              <a:t>、后勤等部门的党支部一般按部门设置。</a:t>
            </a:r>
            <a:r>
              <a:rPr lang="zh-CN" altLang="en-US" sz="1600" strike="dblStrike" dirty="0">
                <a:solidFill>
                  <a:srgbClr val="44546A"/>
                </a:solidFill>
                <a:latin typeface="+mn-ea"/>
              </a:rPr>
              <a:t>正式党员不足</a:t>
            </a:r>
            <a:r>
              <a:rPr lang="en-US" altLang="zh-CN" sz="1600" strike="dblStrike" dirty="0">
                <a:solidFill>
                  <a:srgbClr val="44546A"/>
                </a:solidFill>
                <a:latin typeface="+mn-ea"/>
              </a:rPr>
              <a:t>3</a:t>
            </a:r>
            <a:r>
              <a:rPr lang="zh-CN" altLang="en-US" sz="1600" strike="dblStrike" dirty="0">
                <a:solidFill>
                  <a:srgbClr val="44546A"/>
                </a:solidFill>
                <a:latin typeface="+mn-ea"/>
              </a:rPr>
              <a:t>人的，可与业务相近的部门或单位联合成立党支部。</a:t>
            </a:r>
          </a:p>
          <a:p>
            <a:pPr lvl="0" indent="457200" algn="just">
              <a:lnSpc>
                <a:spcPct val="150000"/>
              </a:lnSpc>
              <a:defRPr/>
            </a:pPr>
            <a:r>
              <a:rPr lang="zh-CN" altLang="en-US" sz="1600" dirty="0">
                <a:solidFill>
                  <a:srgbClr val="44546A"/>
                </a:solidFill>
                <a:latin typeface="+mn-ea"/>
              </a:rPr>
              <a:t>要将高等学校教职工离退休党员编入党的组织，开展党的活动。</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第二章  组织设置</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第二章  组织设置</a:t>
            </a:r>
          </a:p>
        </p:txBody>
      </p:sp>
    </p:spTree>
    <p:extLst>
      <p:ext uri="{BB962C8B-B14F-4D97-AF65-F5344CB8AC3E}">
        <p14:creationId xmlns:p14="http://schemas.microsoft.com/office/powerpoint/2010/main" val="2654095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smtClean="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smtClean="0">
                <a:solidFill>
                  <a:srgbClr val="44546A"/>
                </a:solidFill>
                <a:latin typeface="+mn-ea"/>
              </a:rPr>
              <a:t>第十</a:t>
            </a:r>
            <a:r>
              <a:rPr lang="zh-CN" altLang="en-US" sz="1600" b="1" dirty="0">
                <a:solidFill>
                  <a:srgbClr val="44546A"/>
                </a:solidFill>
                <a:latin typeface="+mn-ea"/>
              </a:rPr>
              <a:t>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党委</a:t>
            </a:r>
            <a:r>
              <a:rPr lang="zh-CN" altLang="en-US" sz="1600" b="1" u="heavy" dirty="0">
                <a:solidFill>
                  <a:srgbClr val="44546A"/>
                </a:solidFill>
                <a:latin typeface="+mn-ea"/>
              </a:rPr>
              <a:t>承担管党治党、办学治校主体责任，把方向、管大局、作决策、抓班子、带队伍、保落实。</a:t>
            </a:r>
            <a:r>
              <a:rPr lang="zh-CN" altLang="en-US" sz="1600" dirty="0">
                <a:solidFill>
                  <a:srgbClr val="44546A"/>
                </a:solidFill>
                <a:latin typeface="+mn-ea"/>
              </a:rPr>
              <a:t>主要职责是：</a:t>
            </a:r>
          </a:p>
          <a:p>
            <a:pPr lvl="0" indent="457200" algn="just">
              <a:lnSpc>
                <a:spcPct val="150000"/>
              </a:lnSpc>
              <a:defRPr/>
            </a:pPr>
            <a:r>
              <a:rPr lang="zh-CN" altLang="en-US" sz="1600" dirty="0">
                <a:solidFill>
                  <a:srgbClr val="44546A"/>
                </a:solidFill>
                <a:latin typeface="+mn-ea"/>
              </a:rPr>
              <a:t>（一）宣传和执行党的路线方针政策，宣传和执行党中央</a:t>
            </a:r>
            <a:r>
              <a:rPr lang="zh-CN" altLang="en-US" sz="1600" b="1" u="heavy" dirty="0">
                <a:solidFill>
                  <a:srgbClr val="44546A"/>
                </a:solidFill>
                <a:latin typeface="+mn-ea"/>
              </a:rPr>
              <a:t>以及</a:t>
            </a:r>
            <a:r>
              <a:rPr lang="zh-CN" altLang="en-US" sz="1600" dirty="0">
                <a:solidFill>
                  <a:srgbClr val="44546A"/>
                </a:solidFill>
                <a:latin typeface="+mn-ea"/>
              </a:rPr>
              <a:t>上级</a:t>
            </a:r>
            <a:r>
              <a:rPr lang="zh-CN" altLang="en-US" sz="1600" b="1" u="heavy" dirty="0">
                <a:solidFill>
                  <a:srgbClr val="44546A"/>
                </a:solidFill>
                <a:latin typeface="+mn-ea"/>
              </a:rPr>
              <a:t>党</a:t>
            </a:r>
            <a:r>
              <a:rPr lang="zh-CN" altLang="en-US" sz="1600" dirty="0">
                <a:solidFill>
                  <a:srgbClr val="44546A"/>
                </a:solidFill>
                <a:latin typeface="+mn-ea"/>
              </a:rPr>
              <a:t>组织和本组织的决议，坚持社会主义办学方向，依法治校，依靠全校师生员工推动学校科学发展，培养德智体美</a:t>
            </a:r>
            <a:r>
              <a:rPr lang="zh-CN" altLang="en-US" sz="1600" b="1" u="heavy" dirty="0">
                <a:solidFill>
                  <a:srgbClr val="44546A"/>
                </a:solidFill>
                <a:latin typeface="+mn-ea"/>
              </a:rPr>
              <a:t>劳</a:t>
            </a:r>
            <a:r>
              <a:rPr lang="zh-CN" altLang="en-US" sz="1600" dirty="0">
                <a:solidFill>
                  <a:srgbClr val="44546A"/>
                </a:solidFill>
                <a:latin typeface="+mn-ea"/>
              </a:rPr>
              <a:t>全面发展的社会主义建设者和接班人。</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16807"/>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smtClean="0">
              <a:solidFill>
                <a:srgbClr val="44546A"/>
              </a:solidFill>
              <a:latin typeface="+mn-ea"/>
            </a:endParaRPr>
          </a:p>
          <a:p>
            <a:pPr lvl="0" indent="457200" algn="just">
              <a:lnSpc>
                <a:spcPct val="150000"/>
              </a:lnSpc>
              <a:defRPr/>
            </a:pPr>
            <a:r>
              <a:rPr lang="zh-CN" altLang="en-US" sz="1600" b="1" dirty="0" smtClean="0">
                <a:solidFill>
                  <a:srgbClr val="44546A"/>
                </a:solidFill>
                <a:latin typeface="+mn-ea"/>
              </a:rPr>
              <a:t>第十条  </a:t>
            </a:r>
            <a:r>
              <a:rPr lang="zh-CN" altLang="en-US" sz="1600" dirty="0">
                <a:solidFill>
                  <a:srgbClr val="44546A"/>
                </a:solidFill>
                <a:latin typeface="+mn-ea"/>
              </a:rPr>
              <a:t>高等学校党的委员会</a:t>
            </a:r>
            <a:r>
              <a:rPr lang="zh-CN" altLang="en-US" sz="1600" strike="dblStrike" dirty="0">
                <a:solidFill>
                  <a:srgbClr val="44546A"/>
                </a:solidFill>
                <a:latin typeface="+mn-ea"/>
              </a:rPr>
              <a:t>按照党委领导下的校长负责制，发挥领导核心作用。其</a:t>
            </a:r>
            <a:r>
              <a:rPr lang="zh-CN" altLang="en-US" sz="1600" dirty="0">
                <a:solidFill>
                  <a:srgbClr val="44546A"/>
                </a:solidFill>
                <a:latin typeface="+mn-ea"/>
              </a:rPr>
              <a:t>主要职责是：</a:t>
            </a:r>
            <a:endParaRPr lang="en-US" altLang="zh-CN" sz="1600" dirty="0">
              <a:solidFill>
                <a:srgbClr val="44546A"/>
              </a:solidFill>
              <a:latin typeface="+mn-ea"/>
            </a:endParaRPr>
          </a:p>
          <a:p>
            <a:pPr lvl="0" indent="457200" algn="just">
              <a:lnSpc>
                <a:spcPct val="150000"/>
              </a:lnSpc>
              <a:defRPr/>
            </a:pPr>
            <a:r>
              <a:rPr lang="zh-CN" altLang="en-US" sz="1600" dirty="0" smtClean="0">
                <a:solidFill>
                  <a:srgbClr val="44546A"/>
                </a:solidFill>
                <a:latin typeface="+mn-ea"/>
              </a:rPr>
              <a:t>   </a:t>
            </a:r>
            <a:r>
              <a:rPr lang="zh-CN" altLang="en-US" sz="1600" dirty="0">
                <a:solidFill>
                  <a:srgbClr val="44546A"/>
                </a:solidFill>
                <a:latin typeface="+mn-ea"/>
              </a:rPr>
              <a:t>（一）宣传和执行党的路线方针政策，宣传和执行党中央、上级组织和本</a:t>
            </a:r>
            <a:r>
              <a:rPr lang="zh-CN" altLang="en-US" sz="1600" strike="dblStrike" dirty="0">
                <a:solidFill>
                  <a:srgbClr val="44546A"/>
                </a:solidFill>
                <a:latin typeface="+mn-ea"/>
              </a:rPr>
              <a:t>级</a:t>
            </a:r>
            <a:r>
              <a:rPr lang="zh-CN" altLang="en-US" sz="1600" dirty="0">
                <a:solidFill>
                  <a:srgbClr val="44546A"/>
                </a:solidFill>
                <a:latin typeface="+mn-ea"/>
              </a:rPr>
              <a:t>组织的决议，坚持社会主义办学方向，依法治校，依靠全校师生员工推进学校科学发展，培养德智体美全面发展的中国特色社会主义</a:t>
            </a:r>
            <a:r>
              <a:rPr lang="zh-CN" altLang="en-US" sz="1600" strike="dblStrike" dirty="0">
                <a:solidFill>
                  <a:srgbClr val="44546A"/>
                </a:solidFill>
                <a:latin typeface="+mn-ea"/>
              </a:rPr>
              <a:t>事业合格</a:t>
            </a:r>
            <a:r>
              <a:rPr lang="zh-CN" altLang="en-US" sz="1600" dirty="0">
                <a:solidFill>
                  <a:srgbClr val="44546A"/>
                </a:solidFill>
                <a:latin typeface="+mn-ea"/>
              </a:rPr>
              <a:t>建设者</a:t>
            </a:r>
            <a:r>
              <a:rPr lang="zh-CN" altLang="en-US" sz="1600" strike="dblStrike" dirty="0">
                <a:solidFill>
                  <a:srgbClr val="44546A"/>
                </a:solidFill>
                <a:latin typeface="+mn-ea"/>
              </a:rPr>
              <a:t>和可靠接班人</a:t>
            </a:r>
            <a:r>
              <a:rPr lang="zh-CN" altLang="en-US" sz="1600" dirty="0">
                <a:solidFill>
                  <a:srgbClr val="44546A"/>
                </a:solidFill>
                <a:latin typeface="+mn-ea"/>
              </a:rPr>
              <a:t>。</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Tree>
    <p:extLst>
      <p:ext uri="{BB962C8B-B14F-4D97-AF65-F5344CB8AC3E}">
        <p14:creationId xmlns:p14="http://schemas.microsoft.com/office/powerpoint/2010/main" val="1834918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smtClean="0">
              <a:solidFill>
                <a:srgbClr val="44546A"/>
              </a:solidFill>
              <a:latin typeface="+mn-ea"/>
            </a:endParaRPr>
          </a:p>
          <a:p>
            <a:pPr lvl="0" indent="457200" algn="just">
              <a:lnSpc>
                <a:spcPct val="150000"/>
              </a:lnSpc>
              <a:defRPr/>
            </a:pPr>
            <a:endParaRPr lang="en-US" altLang="zh-CN" sz="1600" b="1" dirty="0" smtClean="0">
              <a:solidFill>
                <a:srgbClr val="44546A"/>
              </a:solidFill>
              <a:latin typeface="+mn-ea"/>
            </a:endParaRPr>
          </a:p>
          <a:p>
            <a:pPr lvl="0" indent="457200" algn="just">
              <a:lnSpc>
                <a:spcPct val="150000"/>
              </a:lnSpc>
              <a:defRPr/>
            </a:pPr>
            <a:r>
              <a:rPr lang="zh-CN" altLang="en-US" sz="1600" b="1" dirty="0">
                <a:solidFill>
                  <a:srgbClr val="44546A"/>
                </a:solidFill>
                <a:latin typeface="+mn-ea"/>
              </a:rPr>
              <a:t>第十条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党委承担管党治党、办学治校主体责任，把方向、管大局、作决策、抓班子、带队伍、保落实。主要职责是：</a:t>
            </a:r>
          </a:p>
          <a:p>
            <a:pPr lvl="0" indent="457200" algn="just">
              <a:lnSpc>
                <a:spcPct val="150000"/>
              </a:lnSpc>
              <a:defRPr/>
            </a:pPr>
            <a:r>
              <a:rPr lang="zh-CN" altLang="en-US" sz="1600" dirty="0" smtClean="0">
                <a:solidFill>
                  <a:srgbClr val="44546A"/>
                </a:solidFill>
                <a:latin typeface="+mn-ea"/>
              </a:rPr>
              <a:t>（</a:t>
            </a:r>
            <a:r>
              <a:rPr lang="zh-CN" altLang="en-US" sz="1600" dirty="0">
                <a:solidFill>
                  <a:srgbClr val="44546A"/>
                </a:solidFill>
                <a:latin typeface="+mn-ea"/>
              </a:rPr>
              <a:t>二）</a:t>
            </a:r>
            <a:r>
              <a:rPr lang="zh-CN" altLang="en-US" sz="1600" b="1" u="heavy" dirty="0">
                <a:solidFill>
                  <a:srgbClr val="44546A"/>
                </a:solidFill>
                <a:latin typeface="+mn-ea"/>
              </a:rPr>
              <a:t>坚持马克思主义指导地位，</a:t>
            </a:r>
            <a:r>
              <a:rPr lang="zh-CN" altLang="en-US" sz="1600" dirty="0">
                <a:solidFill>
                  <a:srgbClr val="44546A"/>
                </a:solidFill>
                <a:latin typeface="+mn-ea"/>
              </a:rPr>
              <a:t>组织党员认真学习马克思列宁主义、毛泽东思想、邓小平理论、“三个代表”重要思想、科学发展观</a:t>
            </a:r>
            <a:r>
              <a:rPr lang="zh-CN" altLang="en-US" sz="1600" b="1" u="heavy" dirty="0">
                <a:solidFill>
                  <a:srgbClr val="44546A"/>
                </a:solidFill>
                <a:latin typeface="+mn-ea"/>
              </a:rPr>
              <a:t>、习近平新时代中国特色社会主义思想，</a:t>
            </a:r>
            <a:r>
              <a:rPr lang="zh-CN" altLang="en-US" sz="1600" dirty="0">
                <a:solidFill>
                  <a:srgbClr val="44546A"/>
                </a:solidFill>
                <a:latin typeface="+mn-ea"/>
              </a:rPr>
              <a:t>学习党的路线方针政策和决议，学习党的基本知识，学习业务知识和科学、历史、文化、法律等各方面知识。</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indent="457200" algn="just">
              <a:lnSpc>
                <a:spcPct val="150000"/>
              </a:lnSpc>
              <a:defRPr/>
            </a:pPr>
            <a:endParaRPr lang="en-US" altLang="zh-CN" sz="1600" b="1" dirty="0">
              <a:solidFill>
                <a:srgbClr val="44546A"/>
              </a:solidFill>
              <a:latin typeface="+mn-ea"/>
            </a:endParaRPr>
          </a:p>
          <a:p>
            <a:pPr indent="457200" algn="just">
              <a:lnSpc>
                <a:spcPct val="150000"/>
              </a:lnSpc>
              <a:defRPr/>
            </a:pPr>
            <a:endParaRPr lang="en-US" altLang="zh-CN" sz="1600" b="1" dirty="0">
              <a:solidFill>
                <a:srgbClr val="44546A"/>
              </a:solidFill>
              <a:latin typeface="+mn-ea"/>
            </a:endParaRPr>
          </a:p>
          <a:p>
            <a:pPr indent="457200" algn="just">
              <a:lnSpc>
                <a:spcPct val="150000"/>
              </a:lnSpc>
              <a:defRPr/>
            </a:pPr>
            <a:r>
              <a:rPr lang="zh-CN" altLang="en-US" sz="1600" b="1" dirty="0">
                <a:solidFill>
                  <a:srgbClr val="44546A"/>
                </a:solidFill>
                <a:latin typeface="+mn-ea"/>
              </a:rPr>
              <a:t>第十条 </a:t>
            </a:r>
            <a:r>
              <a:rPr lang="zh-CN" altLang="en-US" sz="1600" b="1" dirty="0" smtClean="0">
                <a:solidFill>
                  <a:srgbClr val="44546A"/>
                </a:solidFill>
                <a:latin typeface="+mn-ea"/>
              </a:rPr>
              <a:t> </a:t>
            </a:r>
            <a:r>
              <a:rPr lang="zh-CN" altLang="en-US" sz="1600" dirty="0" smtClean="0">
                <a:solidFill>
                  <a:srgbClr val="44546A"/>
                </a:solidFill>
                <a:latin typeface="+mn-ea"/>
              </a:rPr>
              <a:t>高等学校</a:t>
            </a:r>
            <a:r>
              <a:rPr lang="zh-CN" altLang="en-US" sz="1600" dirty="0">
                <a:solidFill>
                  <a:srgbClr val="44546A"/>
                </a:solidFill>
                <a:latin typeface="+mn-ea"/>
              </a:rPr>
              <a:t>党的委员会按照党委领导下的校长负责制，发挥领导核心作用。其主要职责是：</a:t>
            </a:r>
            <a:endParaRPr lang="en-US" altLang="zh-CN" sz="1600" dirty="0">
              <a:solidFill>
                <a:srgbClr val="44546A"/>
              </a:solidFill>
              <a:latin typeface="+mn-ea"/>
            </a:endParaRPr>
          </a:p>
          <a:p>
            <a:pPr indent="457200" algn="just">
              <a:lnSpc>
                <a:spcPct val="150000"/>
              </a:lnSpc>
              <a:defRPr/>
            </a:pPr>
            <a:r>
              <a:rPr lang="zh-CN" altLang="en-US" sz="1600" dirty="0" smtClean="0">
                <a:solidFill>
                  <a:srgbClr val="44546A"/>
                </a:solidFill>
                <a:latin typeface="+mn-ea"/>
              </a:rPr>
              <a:t>（</a:t>
            </a:r>
            <a:r>
              <a:rPr lang="zh-CN" altLang="en-US" sz="1600" dirty="0">
                <a:solidFill>
                  <a:srgbClr val="44546A"/>
                </a:solidFill>
                <a:latin typeface="+mn-ea"/>
              </a:rPr>
              <a:t>五）</a:t>
            </a:r>
            <a:r>
              <a:rPr lang="zh-CN" altLang="en-US" sz="1600" strike="dblStrike" dirty="0">
                <a:solidFill>
                  <a:srgbClr val="44546A"/>
                </a:solidFill>
                <a:latin typeface="+mn-ea"/>
              </a:rPr>
              <a:t>按照建设学习型党组织的要求</a:t>
            </a:r>
            <a:r>
              <a:rPr lang="zh-CN" altLang="en-US" sz="1600" dirty="0">
                <a:solidFill>
                  <a:srgbClr val="44546A"/>
                </a:solidFill>
                <a:latin typeface="+mn-ea"/>
              </a:rPr>
              <a:t>，组织党员认真学习马克思列宁主义、毛泽东思想、邓小平理论、“三个代表”重要思想以及科学发展观，</a:t>
            </a:r>
            <a:r>
              <a:rPr lang="zh-CN" altLang="en-US" sz="1600" strike="dblStrike" dirty="0">
                <a:solidFill>
                  <a:srgbClr val="44546A"/>
                </a:solidFill>
                <a:latin typeface="+mn-ea"/>
              </a:rPr>
              <a:t>坚持用中国特色社会主义理论体系武装头脑，坚定走中国特色社会主义道路的信念。组织党员</a:t>
            </a:r>
            <a:r>
              <a:rPr lang="zh-CN" altLang="en-US" sz="1600" dirty="0">
                <a:solidFill>
                  <a:srgbClr val="44546A"/>
                </a:solidFill>
                <a:latin typeface="+mn-ea"/>
              </a:rPr>
              <a:t>学习党的路线方针政策和决议，学习党的基本知识，学习科学、文化、法律和业务知识。</a:t>
            </a:r>
          </a:p>
          <a:p>
            <a:pPr indent="457200" algn="just">
              <a:lnSpc>
                <a:spcPct val="150000"/>
              </a:lnSpc>
              <a:defRPr/>
            </a:pPr>
            <a:endParaRPr lang="zh-CN" altLang="en-US"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Tree>
    <p:extLst>
      <p:ext uri="{BB962C8B-B14F-4D97-AF65-F5344CB8AC3E}">
        <p14:creationId xmlns:p14="http://schemas.microsoft.com/office/powerpoint/2010/main" val="1951846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smtClean="0">
              <a:solidFill>
                <a:srgbClr val="44546A"/>
              </a:solidFill>
              <a:latin typeface="+mn-ea"/>
            </a:endParaRPr>
          </a:p>
          <a:p>
            <a:pPr lvl="0" indent="457200" algn="just">
              <a:lnSpc>
                <a:spcPct val="150000"/>
              </a:lnSpc>
              <a:defRPr/>
            </a:pPr>
            <a:r>
              <a:rPr lang="zh-CN" altLang="en-US" sz="1600" b="1" dirty="0">
                <a:solidFill>
                  <a:srgbClr val="44546A"/>
                </a:solidFill>
                <a:latin typeface="+mn-ea"/>
              </a:rPr>
              <a:t>第十条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党委承担管党治党、办学治校主体责任，把方向、管大局、作决策、抓班子、带队伍、保落实。主要职责是：</a:t>
            </a:r>
          </a:p>
          <a:p>
            <a:pPr lvl="0" indent="457200" algn="just">
              <a:lnSpc>
                <a:spcPct val="150000"/>
              </a:lnSpc>
              <a:defRPr/>
            </a:pPr>
            <a:r>
              <a:rPr lang="zh-CN" altLang="en-US" sz="1600" dirty="0" smtClean="0">
                <a:solidFill>
                  <a:srgbClr val="44546A"/>
                </a:solidFill>
                <a:latin typeface="+mn-ea"/>
              </a:rPr>
              <a:t>（</a:t>
            </a:r>
            <a:r>
              <a:rPr lang="zh-CN" altLang="en-US" sz="1600" dirty="0">
                <a:solidFill>
                  <a:srgbClr val="44546A"/>
                </a:solidFill>
                <a:latin typeface="+mn-ea"/>
              </a:rPr>
              <a:t>三）审议确定学校基本管理制度，讨论决定学校改革发展稳定以及教学、科研、行政管理中的重大事项。</a:t>
            </a:r>
            <a:endParaRPr lang="en-US" altLang="zh-CN"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（四）讨论决定学校内部组织机构的设置及其负责人的人选。按照干部管理权限，负责干部的</a:t>
            </a:r>
            <a:r>
              <a:rPr lang="zh-CN" altLang="en-US" sz="1600" b="1" u="heavy" dirty="0">
                <a:solidFill>
                  <a:srgbClr val="44546A"/>
                </a:solidFill>
                <a:latin typeface="+mn-ea"/>
              </a:rPr>
              <a:t>教育、培训、选拔</a:t>
            </a:r>
            <a:r>
              <a:rPr lang="zh-CN" altLang="en-US" sz="1600" dirty="0">
                <a:solidFill>
                  <a:srgbClr val="44546A"/>
                </a:solidFill>
                <a:latin typeface="+mn-ea"/>
              </a:rPr>
              <a:t>、考核和监督。加强领导班子建设、干部队伍建设和人才队伍建设。</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indent="457200" algn="just">
              <a:lnSpc>
                <a:spcPct val="150000"/>
              </a:lnSpc>
              <a:defRPr/>
            </a:pPr>
            <a:endParaRPr lang="en-US" altLang="zh-CN" sz="1600" b="1" dirty="0" smtClean="0">
              <a:solidFill>
                <a:srgbClr val="44546A"/>
              </a:solidFill>
              <a:latin typeface="+mn-ea"/>
            </a:endParaRPr>
          </a:p>
          <a:p>
            <a:pPr indent="457200" algn="just">
              <a:lnSpc>
                <a:spcPct val="150000"/>
              </a:lnSpc>
              <a:defRPr/>
            </a:pPr>
            <a:endParaRPr lang="en-US" altLang="zh-CN" sz="1600" b="1" dirty="0">
              <a:solidFill>
                <a:srgbClr val="44546A"/>
              </a:solidFill>
              <a:latin typeface="+mn-ea"/>
            </a:endParaRPr>
          </a:p>
          <a:p>
            <a:pPr indent="457200" algn="just">
              <a:lnSpc>
                <a:spcPct val="150000"/>
              </a:lnSpc>
              <a:defRPr/>
            </a:pPr>
            <a:r>
              <a:rPr lang="zh-CN" altLang="en-US" sz="1600" b="1" dirty="0">
                <a:solidFill>
                  <a:srgbClr val="44546A"/>
                </a:solidFill>
                <a:latin typeface="+mn-ea"/>
              </a:rPr>
              <a:t>第十条 </a:t>
            </a:r>
            <a:r>
              <a:rPr lang="zh-CN" altLang="en-US" sz="1600" b="1" dirty="0" smtClean="0">
                <a:solidFill>
                  <a:srgbClr val="44546A"/>
                </a:solidFill>
                <a:latin typeface="+mn-ea"/>
              </a:rPr>
              <a:t> </a:t>
            </a:r>
            <a:r>
              <a:rPr lang="zh-CN" altLang="en-US" sz="1600" dirty="0" smtClean="0">
                <a:solidFill>
                  <a:srgbClr val="44546A"/>
                </a:solidFill>
                <a:latin typeface="+mn-ea"/>
              </a:rPr>
              <a:t>高等学校</a:t>
            </a:r>
            <a:r>
              <a:rPr lang="zh-CN" altLang="en-US" sz="1600" dirty="0">
                <a:solidFill>
                  <a:srgbClr val="44546A"/>
                </a:solidFill>
                <a:latin typeface="+mn-ea"/>
              </a:rPr>
              <a:t>党的委员会按照党委领导下的校长负责制，发挥领导核心作用。其主要职责是：</a:t>
            </a:r>
            <a:endParaRPr lang="en-US" altLang="zh-CN" sz="1600" dirty="0">
              <a:solidFill>
                <a:srgbClr val="44546A"/>
              </a:solidFill>
              <a:latin typeface="+mn-ea"/>
            </a:endParaRPr>
          </a:p>
          <a:p>
            <a:pPr indent="457200" algn="just">
              <a:lnSpc>
                <a:spcPct val="150000"/>
              </a:lnSpc>
              <a:defRPr/>
            </a:pPr>
            <a:r>
              <a:rPr lang="zh-CN" altLang="en-US" sz="1600" dirty="0" smtClean="0">
                <a:solidFill>
                  <a:srgbClr val="44546A"/>
                </a:solidFill>
                <a:latin typeface="+mn-ea"/>
              </a:rPr>
              <a:t>（</a:t>
            </a:r>
            <a:r>
              <a:rPr lang="zh-CN" altLang="en-US" sz="1600" dirty="0">
                <a:solidFill>
                  <a:srgbClr val="44546A"/>
                </a:solidFill>
                <a:latin typeface="+mn-ea"/>
              </a:rPr>
              <a:t>二）审议确定学校基本管理制度，讨论决定学校改革发展稳定以及教学、科研、行政管理中的重大事项。</a:t>
            </a:r>
            <a:endParaRPr lang="en-US" altLang="zh-CN"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（三）讨论决定学校内部组织机构的设置及其负责人的人选，按照干部管理权限，负责干部的</a:t>
            </a:r>
            <a:r>
              <a:rPr lang="zh-CN" altLang="en-US" sz="1600" strike="dblStrike" dirty="0">
                <a:solidFill>
                  <a:srgbClr val="44546A"/>
                </a:solidFill>
                <a:latin typeface="+mn-ea"/>
              </a:rPr>
              <a:t>选拔、教育、培养</a:t>
            </a:r>
            <a:r>
              <a:rPr lang="zh-CN" altLang="en-US" sz="1600" dirty="0">
                <a:solidFill>
                  <a:srgbClr val="44546A"/>
                </a:solidFill>
                <a:latin typeface="+mn-ea"/>
              </a:rPr>
              <a:t>、考核和监督。加强领导班子建设、干部队伍建设和人才队伍建设。</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Tree>
    <p:extLst>
      <p:ext uri="{BB962C8B-B14F-4D97-AF65-F5344CB8AC3E}">
        <p14:creationId xmlns:p14="http://schemas.microsoft.com/office/powerpoint/2010/main" val="37997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党委承担管党治党、办学治校主体责任，把方向、管大局、作决策、抓班子、带队伍、保落实。主要职责是：</a:t>
            </a:r>
          </a:p>
          <a:p>
            <a:pPr lvl="0" indent="457200" algn="just">
              <a:lnSpc>
                <a:spcPct val="150000"/>
              </a:lnSpc>
              <a:defRPr/>
            </a:pPr>
            <a:r>
              <a:rPr lang="zh-CN" altLang="en-US" sz="1600" dirty="0" smtClean="0">
                <a:solidFill>
                  <a:srgbClr val="44546A"/>
                </a:solidFill>
                <a:latin typeface="+mn-ea"/>
              </a:rPr>
              <a:t>（</a:t>
            </a:r>
            <a:r>
              <a:rPr lang="zh-CN" altLang="en-US" sz="1600" dirty="0">
                <a:solidFill>
                  <a:srgbClr val="44546A"/>
                </a:solidFill>
                <a:latin typeface="+mn-ea"/>
              </a:rPr>
              <a:t>五）按照党要管党、</a:t>
            </a:r>
            <a:r>
              <a:rPr lang="zh-CN" altLang="en-US" sz="1600" b="1" u="heavy" dirty="0">
                <a:solidFill>
                  <a:srgbClr val="44546A"/>
                </a:solidFill>
                <a:latin typeface="+mn-ea"/>
              </a:rPr>
              <a:t>全面</a:t>
            </a:r>
            <a:r>
              <a:rPr lang="zh-CN" altLang="en-US" sz="1600" dirty="0">
                <a:solidFill>
                  <a:srgbClr val="44546A"/>
                </a:solidFill>
                <a:latin typeface="+mn-ea"/>
              </a:rPr>
              <a:t>从严治党</a:t>
            </a:r>
            <a:r>
              <a:rPr lang="zh-CN" altLang="en-US" sz="1600" b="1" u="heavy" dirty="0">
                <a:solidFill>
                  <a:srgbClr val="44546A"/>
                </a:solidFill>
                <a:latin typeface="+mn-ea"/>
              </a:rPr>
              <a:t>要求</a:t>
            </a:r>
            <a:r>
              <a:rPr lang="zh-CN" altLang="en-US" sz="1600" dirty="0">
                <a:solidFill>
                  <a:srgbClr val="44546A"/>
                </a:solidFill>
                <a:latin typeface="+mn-ea"/>
              </a:rPr>
              <a:t>，加强学校党组织建设。落实</a:t>
            </a:r>
            <a:r>
              <a:rPr lang="zh-CN" altLang="en-US" sz="1600" b="1" u="heavy" dirty="0">
                <a:solidFill>
                  <a:srgbClr val="44546A"/>
                </a:solidFill>
                <a:latin typeface="+mn-ea"/>
              </a:rPr>
              <a:t>基层</a:t>
            </a:r>
            <a:r>
              <a:rPr lang="zh-CN" altLang="en-US" sz="1600" dirty="0">
                <a:solidFill>
                  <a:srgbClr val="44546A"/>
                </a:solidFill>
                <a:latin typeface="+mn-ea"/>
              </a:rPr>
              <a:t>党建工作责任制，发挥学校基层党组织战斗堡垒作用和党员先锋模范作用。</a:t>
            </a:r>
          </a:p>
          <a:p>
            <a:pPr lvl="0" indent="457200" algn="just">
              <a:lnSpc>
                <a:spcPct val="150000"/>
              </a:lnSpc>
              <a:defRPr/>
            </a:pPr>
            <a:r>
              <a:rPr lang="zh-CN" altLang="en-US" sz="1600" b="1" u="heavy" dirty="0">
                <a:solidFill>
                  <a:srgbClr val="44546A"/>
                </a:solidFill>
                <a:latin typeface="+mn-ea"/>
              </a:rPr>
              <a:t>（六）履行学校党风廉政建设主体责任，领导、支持内设纪检组织履行监督执纪问责职责，接受同级纪检组织和上级纪委监委及其派驻纪检监察机构的监督。</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indent="457200" algn="just">
              <a:lnSpc>
                <a:spcPct val="150000"/>
              </a:lnSpc>
              <a:defRPr/>
            </a:pPr>
            <a:r>
              <a:rPr lang="zh-CN" altLang="en-US" sz="1600" b="1" dirty="0">
                <a:solidFill>
                  <a:srgbClr val="44546A"/>
                </a:solidFill>
                <a:latin typeface="+mn-ea"/>
              </a:rPr>
              <a:t>第十条 </a:t>
            </a:r>
            <a:r>
              <a:rPr lang="zh-CN" altLang="en-US" sz="1600" b="1" dirty="0" smtClean="0">
                <a:solidFill>
                  <a:srgbClr val="44546A"/>
                </a:solidFill>
                <a:latin typeface="+mn-ea"/>
              </a:rPr>
              <a:t> </a:t>
            </a:r>
            <a:r>
              <a:rPr lang="zh-CN" altLang="en-US" sz="1600" dirty="0" smtClean="0">
                <a:solidFill>
                  <a:srgbClr val="44546A"/>
                </a:solidFill>
                <a:latin typeface="+mn-ea"/>
              </a:rPr>
              <a:t>高等学校</a:t>
            </a:r>
            <a:r>
              <a:rPr lang="zh-CN" altLang="en-US" sz="1600" dirty="0">
                <a:solidFill>
                  <a:srgbClr val="44546A"/>
                </a:solidFill>
                <a:latin typeface="+mn-ea"/>
              </a:rPr>
              <a:t>党的委员会按照党委领导下的校长负责制，发挥领导核心作用。其主要职责是：</a:t>
            </a:r>
            <a:endParaRPr lang="en-US" altLang="zh-CN" sz="1600" dirty="0">
              <a:solidFill>
                <a:srgbClr val="44546A"/>
              </a:solidFill>
              <a:latin typeface="+mn-ea"/>
            </a:endParaRPr>
          </a:p>
          <a:p>
            <a:pPr indent="457200" algn="just">
              <a:lnSpc>
                <a:spcPct val="150000"/>
              </a:lnSpc>
              <a:defRPr/>
            </a:pPr>
            <a:endParaRPr lang="zh-CN" altLang="en-US"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 （四）按照党要管党、从严治党</a:t>
            </a:r>
            <a:r>
              <a:rPr lang="zh-CN" altLang="en-US" sz="1600" strike="dblStrike" dirty="0">
                <a:solidFill>
                  <a:srgbClr val="44546A"/>
                </a:solidFill>
                <a:latin typeface="+mn-ea"/>
              </a:rPr>
              <a:t>的方针</a:t>
            </a:r>
            <a:r>
              <a:rPr lang="zh-CN" altLang="en-US" sz="1600" dirty="0">
                <a:solidFill>
                  <a:srgbClr val="44546A"/>
                </a:solidFill>
                <a:latin typeface="+mn-ea"/>
              </a:rPr>
              <a:t>，加强学校党组织</a:t>
            </a:r>
            <a:r>
              <a:rPr lang="zh-CN" altLang="en-US" sz="1600" strike="dblStrike" dirty="0">
                <a:solidFill>
                  <a:srgbClr val="44546A"/>
                </a:solidFill>
                <a:latin typeface="+mn-ea"/>
              </a:rPr>
              <a:t>的思想</a:t>
            </a:r>
            <a:r>
              <a:rPr lang="zh-CN" altLang="en-US" sz="1600" dirty="0">
                <a:solidFill>
                  <a:srgbClr val="44546A"/>
                </a:solidFill>
                <a:latin typeface="+mn-ea"/>
              </a:rPr>
              <a:t>建设、</a:t>
            </a:r>
            <a:r>
              <a:rPr lang="zh-CN" altLang="en-US" sz="1600" strike="dblStrike" dirty="0">
                <a:solidFill>
                  <a:srgbClr val="44546A"/>
                </a:solidFill>
                <a:latin typeface="+mn-ea"/>
              </a:rPr>
              <a:t>组织建设、作风建设、制度建设和反腐倡廉建设。</a:t>
            </a:r>
            <a:r>
              <a:rPr lang="zh-CN" altLang="en-US" sz="1600" dirty="0">
                <a:solidFill>
                  <a:srgbClr val="44546A"/>
                </a:solidFill>
                <a:latin typeface="+mn-ea"/>
              </a:rPr>
              <a:t>落实党建工作责任制。发挥学校基层党组织</a:t>
            </a:r>
            <a:r>
              <a:rPr lang="zh-CN" altLang="en-US" sz="1600" strike="dblStrike" dirty="0">
                <a:solidFill>
                  <a:srgbClr val="44546A"/>
                </a:solidFill>
                <a:latin typeface="+mn-ea"/>
              </a:rPr>
              <a:t>的</a:t>
            </a:r>
            <a:r>
              <a:rPr lang="zh-CN" altLang="en-US" sz="1600" dirty="0">
                <a:solidFill>
                  <a:srgbClr val="44546A"/>
                </a:solidFill>
                <a:latin typeface="+mn-ea"/>
              </a:rPr>
              <a:t>战斗堡垒作用和党员的先锋模范作用。</a:t>
            </a:r>
            <a:endParaRPr lang="en-US" altLang="zh-CN" sz="1600" dirty="0">
              <a:solidFill>
                <a:srgbClr val="44546A"/>
              </a:solidFill>
              <a:latin typeface="+mn-ea"/>
            </a:endParaRPr>
          </a:p>
          <a:p>
            <a:pPr lvl="0" indent="457200" algn="just">
              <a:lnSpc>
                <a:spcPct val="150000"/>
              </a:lnSpc>
              <a:defRPr/>
            </a:pPr>
            <a:endParaRPr lang="en-US" altLang="zh-CN" sz="1600" dirty="0">
              <a:solidFill>
                <a:srgbClr val="44546A"/>
              </a:solidFill>
              <a:latin typeface="+mn-ea"/>
            </a:endParaRPr>
          </a:p>
          <a:p>
            <a:pPr lvl="0" indent="457200" algn="just">
              <a:lnSpc>
                <a:spcPct val="150000"/>
              </a:lnSpc>
              <a:defRPr/>
            </a:pPr>
            <a:endParaRPr lang="en-US" altLang="zh-CN" sz="1600" dirty="0">
              <a:solidFill>
                <a:srgbClr val="44546A"/>
              </a:solidFill>
              <a:latin typeface="+mn-ea"/>
            </a:endParaRPr>
          </a:p>
          <a:p>
            <a:pPr lvl="0" indent="457200" algn="just">
              <a:lnSpc>
                <a:spcPct val="150000"/>
              </a:lnSpc>
              <a:defRPr/>
            </a:pP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Tree>
    <p:extLst>
      <p:ext uri="{BB962C8B-B14F-4D97-AF65-F5344CB8AC3E}">
        <p14:creationId xmlns:p14="http://schemas.microsoft.com/office/powerpoint/2010/main" val="3298898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党委承担管党治党、办学治校主体责任，把方向、管大局、作决策、抓班子、带队伍、保落实。主要职责是：</a:t>
            </a:r>
          </a:p>
          <a:p>
            <a:pPr lvl="0" indent="457200" algn="just">
              <a:lnSpc>
                <a:spcPct val="150000"/>
              </a:lnSpc>
              <a:defRPr/>
            </a:pPr>
            <a:r>
              <a:rPr lang="zh-CN" altLang="en-US" sz="1600" dirty="0">
                <a:solidFill>
                  <a:srgbClr val="44546A"/>
                </a:solidFill>
                <a:latin typeface="+mn-ea"/>
              </a:rPr>
              <a:t>（七）领导学校思想政治工作和德育工作，</a:t>
            </a:r>
            <a:r>
              <a:rPr lang="zh-CN" altLang="en-US" sz="1600" b="1" u="heavy" dirty="0">
                <a:solidFill>
                  <a:srgbClr val="44546A"/>
                </a:solidFill>
                <a:latin typeface="+mn-ea"/>
              </a:rPr>
              <a:t>落实意识形态工作责任制，维护学校安全稳定，</a:t>
            </a:r>
            <a:r>
              <a:rPr lang="zh-CN" altLang="en-US" sz="1600" dirty="0">
                <a:solidFill>
                  <a:srgbClr val="44546A"/>
                </a:solidFill>
                <a:latin typeface="+mn-ea"/>
              </a:rPr>
              <a:t>促进和谐校园建设。</a:t>
            </a:r>
          </a:p>
          <a:p>
            <a:pPr lvl="0" indent="457200" algn="just">
              <a:lnSpc>
                <a:spcPct val="150000"/>
              </a:lnSpc>
              <a:defRPr/>
            </a:pPr>
            <a:r>
              <a:rPr lang="zh-CN" altLang="en-US" sz="1600" dirty="0">
                <a:solidFill>
                  <a:srgbClr val="44546A"/>
                </a:solidFill>
                <a:latin typeface="+mn-ea"/>
              </a:rPr>
              <a:t>（八）领导学校</a:t>
            </a:r>
            <a:r>
              <a:rPr lang="zh-CN" altLang="en-US" sz="1600" b="1" u="heavy" dirty="0">
                <a:solidFill>
                  <a:srgbClr val="44546A"/>
                </a:solidFill>
                <a:latin typeface="+mn-ea"/>
              </a:rPr>
              <a:t>群团组织、学术组织</a:t>
            </a:r>
            <a:r>
              <a:rPr lang="zh-CN" altLang="en-US" sz="1600" dirty="0">
                <a:solidFill>
                  <a:srgbClr val="44546A"/>
                </a:solidFill>
                <a:latin typeface="+mn-ea"/>
              </a:rPr>
              <a:t>和教职工代表大会。</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indent="457200" algn="just">
              <a:lnSpc>
                <a:spcPct val="150000"/>
              </a:lnSpc>
              <a:defRPr/>
            </a:pPr>
            <a:endParaRPr lang="en-US" altLang="zh-CN" sz="1600" b="1" dirty="0">
              <a:solidFill>
                <a:srgbClr val="44546A"/>
              </a:solidFill>
              <a:latin typeface="+mn-ea"/>
            </a:endParaRPr>
          </a:p>
          <a:p>
            <a:pPr indent="457200" algn="just">
              <a:lnSpc>
                <a:spcPct val="150000"/>
              </a:lnSpc>
              <a:defRPr/>
            </a:pPr>
            <a:endParaRPr lang="en-US" altLang="zh-CN" sz="1600" b="1" dirty="0">
              <a:solidFill>
                <a:srgbClr val="44546A"/>
              </a:solidFill>
              <a:latin typeface="+mn-ea"/>
            </a:endParaRPr>
          </a:p>
          <a:p>
            <a:pPr indent="457200" algn="just">
              <a:lnSpc>
                <a:spcPct val="150000"/>
              </a:lnSpc>
              <a:defRPr/>
            </a:pPr>
            <a:r>
              <a:rPr lang="zh-CN" altLang="en-US" sz="1600" b="1" dirty="0">
                <a:solidFill>
                  <a:srgbClr val="44546A"/>
                </a:solidFill>
                <a:latin typeface="+mn-ea"/>
              </a:rPr>
              <a:t>第十</a:t>
            </a:r>
            <a:r>
              <a:rPr lang="zh-CN" altLang="en-US" sz="1600" b="1" dirty="0" smtClean="0">
                <a:solidFill>
                  <a:srgbClr val="44546A"/>
                </a:solidFill>
                <a:latin typeface="+mn-ea"/>
              </a:rPr>
              <a:t>条  </a:t>
            </a:r>
            <a:r>
              <a:rPr lang="zh-CN" altLang="en-US" sz="1600" dirty="0">
                <a:solidFill>
                  <a:srgbClr val="44546A"/>
                </a:solidFill>
                <a:latin typeface="+mn-ea"/>
              </a:rPr>
              <a:t>高等学校党的委员会按照党委领导下的校长负责制，发挥领导核心作用。其主要职责是：</a:t>
            </a:r>
            <a:endParaRPr lang="en-US" altLang="zh-CN" sz="1600" dirty="0">
              <a:solidFill>
                <a:srgbClr val="44546A"/>
              </a:solidFill>
              <a:latin typeface="+mn-ea"/>
            </a:endParaRPr>
          </a:p>
          <a:p>
            <a:pPr indent="457200" algn="just">
              <a:lnSpc>
                <a:spcPct val="150000"/>
              </a:lnSpc>
              <a:defRPr/>
            </a:pPr>
            <a:endParaRPr lang="zh-CN" altLang="en-US"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（六）领导学校的思想政治工作和德育工作，促进和谐校园建设。</a:t>
            </a:r>
            <a:endParaRPr lang="en-US" altLang="zh-CN"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（七）领导学校</a:t>
            </a:r>
            <a:r>
              <a:rPr lang="zh-CN" altLang="en-US" sz="1600" strike="dblStrike" dirty="0">
                <a:solidFill>
                  <a:srgbClr val="44546A"/>
                </a:solidFill>
                <a:latin typeface="+mn-ea"/>
              </a:rPr>
              <a:t>的工会、共青团、学生会等群众组织</a:t>
            </a:r>
            <a:r>
              <a:rPr lang="zh-CN" altLang="en-US" sz="1600" dirty="0">
                <a:solidFill>
                  <a:srgbClr val="44546A"/>
                </a:solidFill>
                <a:latin typeface="+mn-ea"/>
              </a:rPr>
              <a:t>和教职工代表大会。</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Tree>
    <p:extLst>
      <p:ext uri="{BB962C8B-B14F-4D97-AF65-F5344CB8AC3E}">
        <p14:creationId xmlns:p14="http://schemas.microsoft.com/office/powerpoint/2010/main" val="953501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党委承担管党治党、办学治校主体责任，把方向、管大局、作决策、抓班子、带队伍、保落实。主要职责是：</a:t>
            </a:r>
          </a:p>
          <a:p>
            <a:pPr lvl="0" indent="457200" algn="just">
              <a:lnSpc>
                <a:spcPct val="150000"/>
              </a:lnSpc>
              <a:defRPr/>
            </a:pPr>
            <a:r>
              <a:rPr lang="zh-CN" altLang="en-US" sz="1600" dirty="0">
                <a:solidFill>
                  <a:srgbClr val="44546A"/>
                </a:solidFill>
                <a:latin typeface="+mn-ea"/>
              </a:rPr>
              <a:t>（九）做好统一战线工作。对学校内民主党派的基层组织实行政治领导，支持其依照各自章程开展活动。支持无党派人士等统一战线成员参加统一战线相关活动，发挥积极作用。</a:t>
            </a:r>
            <a:r>
              <a:rPr lang="zh-CN" altLang="en-US" sz="1600" b="1" u="heavy" dirty="0">
                <a:solidFill>
                  <a:srgbClr val="44546A"/>
                </a:solidFill>
                <a:latin typeface="+mn-ea"/>
              </a:rPr>
              <a:t>加强党外知识分子工作和党外代表人士队伍建设。加强民族和宗教工作，深入开展铸牢中华民族共同体意识教育，坚决防范和抵御各类非法传教、渗透活动。</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indent="457200" algn="just">
              <a:lnSpc>
                <a:spcPct val="150000"/>
              </a:lnSpc>
              <a:defRPr/>
            </a:pPr>
            <a:endParaRPr lang="en-US" altLang="zh-CN" sz="1600" b="1" dirty="0">
              <a:solidFill>
                <a:srgbClr val="44546A"/>
              </a:solidFill>
              <a:latin typeface="+mn-ea"/>
            </a:endParaRPr>
          </a:p>
          <a:p>
            <a:pPr indent="457200" algn="just">
              <a:lnSpc>
                <a:spcPct val="150000"/>
              </a:lnSpc>
              <a:defRPr/>
            </a:pPr>
            <a:r>
              <a:rPr lang="zh-CN" altLang="en-US" sz="1600" b="1" dirty="0">
                <a:solidFill>
                  <a:srgbClr val="44546A"/>
                </a:solidFill>
                <a:latin typeface="+mn-ea"/>
              </a:rPr>
              <a:t>第十条 </a:t>
            </a:r>
            <a:r>
              <a:rPr lang="zh-CN" altLang="en-US" sz="1600" b="1" dirty="0" smtClean="0">
                <a:solidFill>
                  <a:srgbClr val="44546A"/>
                </a:solidFill>
                <a:latin typeface="+mn-ea"/>
              </a:rPr>
              <a:t> </a:t>
            </a:r>
            <a:r>
              <a:rPr lang="zh-CN" altLang="en-US" sz="1600" dirty="0" smtClean="0">
                <a:solidFill>
                  <a:srgbClr val="44546A"/>
                </a:solidFill>
                <a:latin typeface="+mn-ea"/>
              </a:rPr>
              <a:t>高等学校</a:t>
            </a:r>
            <a:r>
              <a:rPr lang="zh-CN" altLang="en-US" sz="1600" dirty="0">
                <a:solidFill>
                  <a:srgbClr val="44546A"/>
                </a:solidFill>
                <a:latin typeface="+mn-ea"/>
              </a:rPr>
              <a:t>党的委员会按照党委领导下的校长负责制，发挥领导核心作用。其主要职责是：</a:t>
            </a:r>
            <a:endParaRPr lang="en-US" altLang="zh-CN" sz="1600" dirty="0">
              <a:solidFill>
                <a:srgbClr val="44546A"/>
              </a:solidFill>
              <a:latin typeface="+mn-ea"/>
            </a:endParaRPr>
          </a:p>
          <a:p>
            <a:pPr indent="457200" algn="just">
              <a:lnSpc>
                <a:spcPct val="150000"/>
              </a:lnSpc>
              <a:defRPr/>
            </a:pPr>
            <a:endParaRPr lang="zh-CN" altLang="en-US"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（八）做好统一战线工作。对学校内民主党派的基层组织实行政治领导，支持</a:t>
            </a:r>
            <a:r>
              <a:rPr lang="zh-CN" altLang="en-US" sz="1600" strike="dblStrike" dirty="0">
                <a:solidFill>
                  <a:srgbClr val="44546A"/>
                </a:solidFill>
                <a:latin typeface="+mn-ea"/>
              </a:rPr>
              <a:t>他们</a:t>
            </a:r>
            <a:r>
              <a:rPr lang="zh-CN" altLang="en-US" sz="1600" dirty="0">
                <a:solidFill>
                  <a:srgbClr val="44546A"/>
                </a:solidFill>
                <a:latin typeface="+mn-ea"/>
              </a:rPr>
              <a:t>依照各自的章程开展活动。支持无党派人士等统一战线成员参加统一战线相关活动，发挥积极作用。</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Tree>
    <p:extLst>
      <p:ext uri="{BB962C8B-B14F-4D97-AF65-F5344CB8AC3E}">
        <p14:creationId xmlns:p14="http://schemas.microsoft.com/office/powerpoint/2010/main" val="2689816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第十一</a:t>
            </a:r>
            <a:r>
              <a:rPr lang="zh-CN" altLang="en-US" sz="1600" b="1" dirty="0" smtClean="0">
                <a:solidFill>
                  <a:srgbClr val="44546A"/>
                </a:solidFill>
                <a:latin typeface="+mn-ea"/>
              </a:rPr>
              <a:t>条  </a:t>
            </a:r>
            <a:r>
              <a:rPr lang="zh-CN" altLang="en-US" sz="1600" dirty="0">
                <a:solidFill>
                  <a:srgbClr val="44546A"/>
                </a:solidFill>
                <a:latin typeface="+mn-ea"/>
              </a:rPr>
              <a:t>高校院（系）级单位党组织</a:t>
            </a:r>
            <a:r>
              <a:rPr lang="zh-CN" altLang="en-US" sz="1600" b="1" u="heavy" dirty="0">
                <a:solidFill>
                  <a:srgbClr val="44546A"/>
                </a:solidFill>
                <a:latin typeface="+mn-ea"/>
              </a:rPr>
              <a:t>应当强化政治功能，履行政治责任，保证教学科研管理等各项任务完成，支持本单位行政领导班子和负责人开展工作，健全集体领导、党政分工合作、协调运行的工作机制。</a:t>
            </a:r>
            <a:r>
              <a:rPr lang="zh-CN" altLang="en-US" sz="1600" dirty="0">
                <a:solidFill>
                  <a:srgbClr val="44546A"/>
                </a:solidFill>
                <a:latin typeface="+mn-ea"/>
              </a:rPr>
              <a:t>主要职责是：</a:t>
            </a:r>
          </a:p>
          <a:p>
            <a:pPr lvl="0" indent="457200" algn="just">
              <a:lnSpc>
                <a:spcPct val="150000"/>
              </a:lnSpc>
              <a:defRPr/>
            </a:pPr>
            <a:r>
              <a:rPr lang="zh-CN" altLang="en-US" sz="1600" dirty="0">
                <a:solidFill>
                  <a:srgbClr val="44546A"/>
                </a:solidFill>
                <a:latin typeface="+mn-ea"/>
              </a:rPr>
              <a:t>（一）宣传</a:t>
            </a:r>
            <a:r>
              <a:rPr lang="zh-CN" altLang="en-US" sz="1600" b="1" u="heavy" dirty="0">
                <a:solidFill>
                  <a:srgbClr val="44546A"/>
                </a:solidFill>
                <a:latin typeface="+mn-ea"/>
              </a:rPr>
              <a:t>和</a:t>
            </a:r>
            <a:r>
              <a:rPr lang="zh-CN" altLang="en-US" sz="1600" dirty="0">
                <a:solidFill>
                  <a:srgbClr val="44546A"/>
                </a:solidFill>
                <a:latin typeface="+mn-ea"/>
              </a:rPr>
              <a:t>执行党的路线方针政策以及上级党组织的决议，并为其贯彻落实发挥保证监督作用。</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第十一条 </a:t>
            </a:r>
            <a:r>
              <a:rPr lang="zh-CN" altLang="en-US" sz="1600" b="1" dirty="0" smtClean="0">
                <a:solidFill>
                  <a:srgbClr val="44546A"/>
                </a:solidFill>
                <a:latin typeface="+mn-ea"/>
              </a:rPr>
              <a:t> </a:t>
            </a:r>
            <a:r>
              <a:rPr lang="zh-CN" altLang="en-US" sz="1600" dirty="0" smtClean="0">
                <a:solidFill>
                  <a:srgbClr val="44546A"/>
                </a:solidFill>
                <a:latin typeface="+mn-ea"/>
              </a:rPr>
              <a:t>高等学校</a:t>
            </a:r>
            <a:r>
              <a:rPr lang="zh-CN" altLang="en-US" sz="1600" dirty="0">
                <a:solidFill>
                  <a:srgbClr val="44546A"/>
                </a:solidFill>
                <a:latin typeface="+mn-ea"/>
              </a:rPr>
              <a:t>院（系）级单位党组织的主要职责是：</a:t>
            </a:r>
            <a:endParaRPr lang="en-US" altLang="zh-CN"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（一）宣传、执行党的路线方针政策</a:t>
            </a:r>
            <a:r>
              <a:rPr lang="zh-CN" altLang="en-US" sz="1600" strike="dblStrike" dirty="0">
                <a:solidFill>
                  <a:srgbClr val="44546A"/>
                </a:solidFill>
                <a:latin typeface="+mn-ea"/>
              </a:rPr>
              <a:t>及学校各项决定</a:t>
            </a:r>
            <a:r>
              <a:rPr lang="zh-CN" altLang="en-US" sz="1600" dirty="0">
                <a:solidFill>
                  <a:srgbClr val="44546A"/>
                </a:solidFill>
                <a:latin typeface="+mn-ea"/>
              </a:rPr>
              <a:t>，并为其贯彻落实发挥保证监督作用。</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Tree>
    <p:extLst>
      <p:ext uri="{BB962C8B-B14F-4D97-AF65-F5344CB8AC3E}">
        <p14:creationId xmlns:p14="http://schemas.microsoft.com/office/powerpoint/2010/main" val="1760480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dirty="0">
                <a:solidFill>
                  <a:srgbClr val="44546A"/>
                </a:solidFill>
                <a:latin typeface="+mn-ea"/>
              </a:rPr>
              <a:t>（二）通过党政联席会</a:t>
            </a:r>
            <a:r>
              <a:rPr lang="zh-CN" altLang="en-US" sz="1600" b="1" u="heavy" dirty="0">
                <a:solidFill>
                  <a:srgbClr val="44546A"/>
                </a:solidFill>
                <a:latin typeface="+mn-ea"/>
              </a:rPr>
              <a:t>议</a:t>
            </a:r>
            <a:r>
              <a:rPr lang="zh-CN" altLang="en-US" sz="1600" dirty="0">
                <a:solidFill>
                  <a:srgbClr val="44546A"/>
                </a:solidFill>
                <a:latin typeface="+mn-ea"/>
              </a:rPr>
              <a:t>，讨论和决定本单位重要事项。</a:t>
            </a:r>
            <a:r>
              <a:rPr lang="zh-CN" altLang="en-US" sz="1600" b="1" u="heavy" dirty="0">
                <a:solidFill>
                  <a:srgbClr val="44546A"/>
                </a:solidFill>
                <a:latin typeface="+mn-ea"/>
              </a:rPr>
              <a:t>召开党组织会议研究决定干部任用、党员队伍建设等党的建设工作。涉及办学方向、教师队伍建设、师生员工切身利益等事项的，应当经党组织研究讨论后，再提交党政联席会议决定。</a:t>
            </a:r>
          </a:p>
          <a:p>
            <a:pPr lvl="0" indent="457200" algn="just">
              <a:lnSpc>
                <a:spcPct val="150000"/>
              </a:lnSpc>
              <a:defRPr/>
            </a:pPr>
            <a:r>
              <a:rPr lang="zh-CN" altLang="en-US" sz="1600" dirty="0">
                <a:solidFill>
                  <a:srgbClr val="44546A"/>
                </a:solidFill>
                <a:latin typeface="+mn-ea"/>
              </a:rPr>
              <a:t>（三）加强党组织</a:t>
            </a:r>
            <a:r>
              <a:rPr lang="zh-CN" altLang="en-US" sz="1600" b="1" u="heavy" dirty="0">
                <a:solidFill>
                  <a:srgbClr val="44546A"/>
                </a:solidFill>
                <a:latin typeface="+mn-ea"/>
              </a:rPr>
              <a:t>自身建设</a:t>
            </a:r>
            <a:r>
              <a:rPr lang="zh-CN" altLang="en-US" sz="1600" dirty="0">
                <a:solidFill>
                  <a:srgbClr val="44546A"/>
                </a:solidFill>
                <a:latin typeface="+mn-ea"/>
              </a:rPr>
              <a:t>，</a:t>
            </a:r>
            <a:r>
              <a:rPr lang="zh-CN" altLang="en-US" sz="1600" b="1" u="heavy" dirty="0">
                <a:solidFill>
                  <a:srgbClr val="44546A"/>
                </a:solidFill>
                <a:latin typeface="+mn-ea"/>
              </a:rPr>
              <a:t>建立健全党支部书记工作例会等制度</a:t>
            </a:r>
            <a:r>
              <a:rPr lang="zh-CN" altLang="en-US" sz="1600" dirty="0">
                <a:solidFill>
                  <a:srgbClr val="44546A"/>
                </a:solidFill>
                <a:latin typeface="+mn-ea"/>
              </a:rPr>
              <a:t>，具体指导党支部开展工作。</a:t>
            </a:r>
            <a:endParaRPr lang="en-US" altLang="zh-CN"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（四）领导本单位思想政治工作，</a:t>
            </a:r>
            <a:r>
              <a:rPr lang="zh-CN" altLang="en-US" sz="1600" b="1" u="heavy" dirty="0">
                <a:solidFill>
                  <a:srgbClr val="44546A"/>
                </a:solidFill>
                <a:latin typeface="+mn-ea"/>
              </a:rPr>
              <a:t>加强师德师风建设，落实意识形态工作责任制。把好教师引进、课程建设、教材选用、学术活动等重要工作的政治关。</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（二）通过党政联席会议，讨论和决定本单位重要事项。</a:t>
            </a:r>
            <a:r>
              <a:rPr lang="zh-CN" altLang="en-US" sz="1600" strike="dblStrike" dirty="0">
                <a:solidFill>
                  <a:srgbClr val="44546A"/>
                </a:solidFill>
                <a:latin typeface="+mn-ea"/>
              </a:rPr>
              <a:t>支持本单位行政领导班子和负责人在其职责范围内独立负责地开展工作</a:t>
            </a:r>
            <a:r>
              <a:rPr lang="zh-CN" altLang="en-US" sz="1600" dirty="0">
                <a:solidFill>
                  <a:srgbClr val="44546A"/>
                </a:solidFill>
                <a:latin typeface="+mn-ea"/>
              </a:rPr>
              <a:t>。</a:t>
            </a:r>
          </a:p>
          <a:p>
            <a:pPr lvl="0" indent="457200" algn="just">
              <a:lnSpc>
                <a:spcPct val="150000"/>
              </a:lnSpc>
              <a:defRPr/>
            </a:pPr>
            <a:r>
              <a:rPr lang="zh-CN" altLang="en-US" sz="1600" dirty="0">
                <a:solidFill>
                  <a:srgbClr val="44546A"/>
                </a:solidFill>
                <a:latin typeface="+mn-ea"/>
              </a:rPr>
              <a:t>（三）加强党组织</a:t>
            </a:r>
            <a:r>
              <a:rPr lang="zh-CN" altLang="en-US" sz="1600" strike="dblStrike" dirty="0">
                <a:solidFill>
                  <a:srgbClr val="44546A"/>
                </a:solidFill>
                <a:latin typeface="+mn-ea"/>
              </a:rPr>
              <a:t>的思想建设、组织建设、作风建设、制度建设和反腐倡廉建设。</a:t>
            </a:r>
            <a:r>
              <a:rPr lang="zh-CN" altLang="en-US" sz="1600" dirty="0">
                <a:solidFill>
                  <a:srgbClr val="44546A"/>
                </a:solidFill>
                <a:latin typeface="+mn-ea"/>
              </a:rPr>
              <a:t>具体指导党支部开展工作。</a:t>
            </a:r>
          </a:p>
          <a:p>
            <a:pPr lvl="0" indent="457200" algn="just">
              <a:lnSpc>
                <a:spcPct val="150000"/>
              </a:lnSpc>
              <a:defRPr/>
            </a:pPr>
            <a:r>
              <a:rPr lang="zh-CN" altLang="en-US" sz="1600" dirty="0">
                <a:solidFill>
                  <a:srgbClr val="44546A"/>
                </a:solidFill>
                <a:latin typeface="+mn-ea"/>
              </a:rPr>
              <a:t>（四）领导本单位</a:t>
            </a:r>
            <a:r>
              <a:rPr lang="zh-CN" altLang="en-US" sz="1600" strike="dblStrike" dirty="0">
                <a:solidFill>
                  <a:srgbClr val="44546A"/>
                </a:solidFill>
                <a:latin typeface="+mn-ea"/>
              </a:rPr>
              <a:t>的</a:t>
            </a:r>
            <a:r>
              <a:rPr lang="zh-CN" altLang="en-US" sz="1600" dirty="0">
                <a:solidFill>
                  <a:srgbClr val="44546A"/>
                </a:solidFill>
                <a:latin typeface="+mn-ea"/>
              </a:rPr>
              <a:t>思想政治工作。</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Tree>
    <p:extLst>
      <p:ext uri="{BB962C8B-B14F-4D97-AF65-F5344CB8AC3E}">
        <p14:creationId xmlns:p14="http://schemas.microsoft.com/office/powerpoint/2010/main" val="1881617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dirty="0">
              <a:solidFill>
                <a:srgbClr val="44546A"/>
              </a:solidFill>
              <a:latin typeface="+mn-ea"/>
            </a:endParaRPr>
          </a:p>
          <a:p>
            <a:pPr lvl="0" indent="457200" algn="just">
              <a:lnSpc>
                <a:spcPct val="150000"/>
              </a:lnSpc>
              <a:defRPr/>
            </a:pPr>
            <a:endParaRPr lang="en-US" altLang="zh-CN"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（五）做好本单位党员、干部的教育管理工作，</a:t>
            </a:r>
            <a:r>
              <a:rPr lang="zh-CN" altLang="en-US" sz="1600" b="1" u="heavy" dirty="0">
                <a:solidFill>
                  <a:srgbClr val="44546A"/>
                </a:solidFill>
                <a:latin typeface="+mn-ea"/>
              </a:rPr>
              <a:t>做好人才的教育引导和联系服务工作</a:t>
            </a:r>
            <a:r>
              <a:rPr lang="zh-CN" altLang="en-US" sz="1600" dirty="0">
                <a:solidFill>
                  <a:srgbClr val="44546A"/>
                </a:solidFill>
                <a:latin typeface="+mn-ea"/>
              </a:rPr>
              <a:t>。</a:t>
            </a:r>
          </a:p>
          <a:p>
            <a:pPr lvl="0" indent="457200" algn="just">
              <a:lnSpc>
                <a:spcPct val="150000"/>
              </a:lnSpc>
              <a:defRPr/>
            </a:pPr>
            <a:r>
              <a:rPr lang="zh-CN" altLang="en-US" sz="1600" dirty="0">
                <a:solidFill>
                  <a:srgbClr val="44546A"/>
                </a:solidFill>
                <a:latin typeface="+mn-ea"/>
              </a:rPr>
              <a:t>（六）领导本单位</a:t>
            </a:r>
            <a:r>
              <a:rPr lang="zh-CN" altLang="en-US" sz="1600" b="1" u="heavy" dirty="0">
                <a:solidFill>
                  <a:srgbClr val="44546A"/>
                </a:solidFill>
                <a:latin typeface="+mn-ea"/>
              </a:rPr>
              <a:t>群团组织、学术组织</a:t>
            </a:r>
            <a:r>
              <a:rPr lang="zh-CN" altLang="en-US" sz="1600" dirty="0">
                <a:solidFill>
                  <a:srgbClr val="44546A"/>
                </a:solidFill>
                <a:latin typeface="+mn-ea"/>
              </a:rPr>
              <a:t>和教职工代表大会。</a:t>
            </a:r>
            <a:r>
              <a:rPr lang="zh-CN" altLang="en-US" sz="1600" b="1" u="heavy" dirty="0">
                <a:solidFill>
                  <a:srgbClr val="44546A"/>
                </a:solidFill>
                <a:latin typeface="+mn-ea"/>
              </a:rPr>
              <a:t>做好统一战线工作。</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dirty="0">
              <a:solidFill>
                <a:srgbClr val="44546A"/>
              </a:solidFill>
              <a:latin typeface="+mn-ea"/>
            </a:endParaRPr>
          </a:p>
          <a:p>
            <a:pPr lvl="0" indent="457200" algn="just">
              <a:lnSpc>
                <a:spcPct val="150000"/>
              </a:lnSpc>
              <a:defRPr/>
            </a:pPr>
            <a:endParaRPr lang="en-US" altLang="zh-CN"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（五）做好本单位党员干部的教育</a:t>
            </a:r>
            <a:r>
              <a:rPr lang="zh-CN" altLang="en-US" sz="1600" strike="dblStrike" dirty="0">
                <a:solidFill>
                  <a:srgbClr val="44546A"/>
                </a:solidFill>
                <a:latin typeface="+mn-ea"/>
              </a:rPr>
              <a:t>和</a:t>
            </a:r>
            <a:r>
              <a:rPr lang="zh-CN" altLang="en-US" sz="1600" dirty="0">
                <a:solidFill>
                  <a:srgbClr val="44546A"/>
                </a:solidFill>
                <a:latin typeface="+mn-ea"/>
              </a:rPr>
              <a:t>管理工作。</a:t>
            </a:r>
          </a:p>
          <a:p>
            <a:pPr lvl="0" indent="457200" algn="just">
              <a:lnSpc>
                <a:spcPct val="150000"/>
              </a:lnSpc>
              <a:defRPr/>
            </a:pPr>
            <a:r>
              <a:rPr lang="zh-CN" altLang="en-US" sz="1600" dirty="0">
                <a:solidFill>
                  <a:srgbClr val="44546A"/>
                </a:solidFill>
                <a:latin typeface="+mn-ea"/>
              </a:rPr>
              <a:t>（六）领导本单位</a:t>
            </a:r>
            <a:r>
              <a:rPr lang="zh-CN" altLang="en-US" sz="1600" strike="dblStrike" dirty="0">
                <a:solidFill>
                  <a:srgbClr val="44546A"/>
                </a:solidFill>
                <a:latin typeface="+mn-ea"/>
              </a:rPr>
              <a:t>工会、共青团、学生会等群众组织</a:t>
            </a:r>
            <a:r>
              <a:rPr lang="zh-CN" altLang="en-US" sz="1600" dirty="0">
                <a:solidFill>
                  <a:srgbClr val="44546A"/>
                </a:solidFill>
                <a:latin typeface="+mn-ea"/>
              </a:rPr>
              <a:t>和教职工代表大会。</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Tree>
    <p:extLst>
      <p:ext uri="{BB962C8B-B14F-4D97-AF65-F5344CB8AC3E}">
        <p14:creationId xmlns:p14="http://schemas.microsoft.com/office/powerpoint/2010/main" val="3938317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一、修订工作简要介绍</a:t>
            </a:r>
          </a:p>
        </p:txBody>
      </p:sp>
      <p:sp>
        <p:nvSpPr>
          <p:cNvPr id="10" name="矩形 9">
            <a:extLst>
              <a:ext uri="{FF2B5EF4-FFF2-40B4-BE49-F238E27FC236}">
                <a16:creationId xmlns:a16="http://schemas.microsoft.com/office/drawing/2014/main" id="{EB37ECFA-238E-4B0B-8FEA-C8B72D33FDC4}"/>
              </a:ext>
            </a:extLst>
          </p:cNvPr>
          <p:cNvSpPr/>
          <p:nvPr/>
        </p:nvSpPr>
        <p:spPr>
          <a:xfrm>
            <a:off x="348790" y="1484313"/>
            <a:ext cx="11501834" cy="5076825"/>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ts val="3000"/>
              </a:lnSpc>
              <a:defRPr/>
            </a:pPr>
            <a:r>
              <a:rPr lang="en-US" altLang="zh-CN" sz="1600" b="1" dirty="0">
                <a:solidFill>
                  <a:srgbClr val="44546A"/>
                </a:solidFill>
                <a:latin typeface="+mn-ea"/>
              </a:rPr>
              <a:t>1996</a:t>
            </a:r>
            <a:r>
              <a:rPr lang="zh-CN" altLang="en-US" sz="1600" b="1" dirty="0">
                <a:solidFill>
                  <a:srgbClr val="44546A"/>
                </a:solidFill>
                <a:latin typeface="+mn-ea"/>
              </a:rPr>
              <a:t>年</a:t>
            </a:r>
            <a:r>
              <a:rPr lang="en-US" altLang="zh-CN" sz="1600" b="1" dirty="0">
                <a:solidFill>
                  <a:srgbClr val="44546A"/>
                </a:solidFill>
                <a:latin typeface="+mn-ea"/>
              </a:rPr>
              <a:t>3</a:t>
            </a:r>
            <a:r>
              <a:rPr lang="zh-CN" altLang="en-US" sz="1600" b="1" dirty="0">
                <a:solidFill>
                  <a:srgbClr val="44546A"/>
                </a:solidFill>
                <a:latin typeface="+mn-ea"/>
              </a:rPr>
              <a:t>月党中央颁布的</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，作为</a:t>
            </a:r>
            <a:r>
              <a:rPr lang="zh-CN" altLang="en-US" sz="1600" b="1" dirty="0">
                <a:solidFill>
                  <a:srgbClr val="C00000"/>
                </a:solidFill>
                <a:latin typeface="+mn-ea"/>
              </a:rPr>
              <a:t>高校党的建设的基本法规</a:t>
            </a:r>
            <a:r>
              <a:rPr lang="zh-CN" altLang="en-US" sz="1600" b="1" dirty="0">
                <a:solidFill>
                  <a:srgbClr val="44546A"/>
                </a:solidFill>
                <a:latin typeface="+mn-ea"/>
              </a:rPr>
              <a:t>，为加强高校党的工作提供了</a:t>
            </a:r>
            <a:r>
              <a:rPr lang="zh-CN" altLang="en-US" sz="1600" b="1" dirty="0">
                <a:solidFill>
                  <a:srgbClr val="C00000"/>
                </a:solidFill>
                <a:latin typeface="+mn-ea"/>
              </a:rPr>
              <a:t>制度保障</a:t>
            </a:r>
            <a:r>
              <a:rPr lang="zh-CN" altLang="en-US" sz="1600" b="1" dirty="0">
                <a:solidFill>
                  <a:srgbClr val="44546A"/>
                </a:solidFill>
                <a:latin typeface="+mn-ea"/>
              </a:rPr>
              <a:t>。</a:t>
            </a:r>
            <a:endParaRPr lang="en-US" altLang="zh-CN" sz="1600" b="1" dirty="0">
              <a:solidFill>
                <a:srgbClr val="44546A"/>
              </a:solidFill>
              <a:latin typeface="+mn-ea"/>
            </a:endParaRPr>
          </a:p>
          <a:p>
            <a:pPr lvl="0" indent="457200" algn="just">
              <a:lnSpc>
                <a:spcPts val="3000"/>
              </a:lnSpc>
              <a:defRPr/>
            </a:pPr>
            <a:r>
              <a:rPr lang="en-US" altLang="zh-CN" sz="1600" b="1" dirty="0">
                <a:solidFill>
                  <a:srgbClr val="44546A"/>
                </a:solidFill>
                <a:latin typeface="+mn-ea"/>
              </a:rPr>
              <a:t>2009</a:t>
            </a:r>
            <a:r>
              <a:rPr lang="zh-CN" altLang="en-US" sz="1600" b="1" dirty="0">
                <a:solidFill>
                  <a:srgbClr val="44546A"/>
                </a:solidFill>
                <a:latin typeface="+mn-ea"/>
              </a:rPr>
              <a:t>年</a:t>
            </a:r>
            <a:r>
              <a:rPr lang="en-US" altLang="zh-CN" sz="1600" b="1" dirty="0">
                <a:solidFill>
                  <a:srgbClr val="44546A"/>
                </a:solidFill>
                <a:latin typeface="+mn-ea"/>
              </a:rPr>
              <a:t>11</a:t>
            </a:r>
            <a:r>
              <a:rPr lang="zh-CN" altLang="en-US" sz="1600" b="1" dirty="0">
                <a:solidFill>
                  <a:srgbClr val="44546A"/>
                </a:solidFill>
                <a:latin typeface="+mn-ea"/>
              </a:rPr>
              <a:t>月，时任中共中央政治局常委、中央书记处书记、中央党的建设工作领导小组组长习近平同志，亲自指导</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第一次修订工作，主持召开中央党建工作领导小组会议对</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修订稿进行研究。</a:t>
            </a:r>
            <a:endParaRPr lang="en-US" altLang="zh-CN" sz="1600" b="1" dirty="0">
              <a:solidFill>
                <a:srgbClr val="44546A"/>
              </a:solidFill>
              <a:latin typeface="+mn-ea"/>
            </a:endParaRPr>
          </a:p>
          <a:p>
            <a:pPr lvl="0" indent="457200" algn="just">
              <a:lnSpc>
                <a:spcPts val="3000"/>
              </a:lnSpc>
              <a:defRPr/>
            </a:pPr>
            <a:r>
              <a:rPr lang="en-US" altLang="zh-CN" sz="1600" b="1" dirty="0">
                <a:solidFill>
                  <a:srgbClr val="44546A"/>
                </a:solidFill>
                <a:latin typeface="+mn-ea"/>
              </a:rPr>
              <a:t>2010</a:t>
            </a:r>
            <a:r>
              <a:rPr lang="zh-CN" altLang="en-US" sz="1600" b="1" dirty="0">
                <a:solidFill>
                  <a:srgbClr val="44546A"/>
                </a:solidFill>
                <a:latin typeface="+mn-ea"/>
              </a:rPr>
              <a:t>年</a:t>
            </a:r>
            <a:r>
              <a:rPr lang="en-US" altLang="zh-CN" sz="1600" b="1" dirty="0">
                <a:solidFill>
                  <a:srgbClr val="44546A"/>
                </a:solidFill>
                <a:latin typeface="+mn-ea"/>
              </a:rPr>
              <a:t>8</a:t>
            </a:r>
            <a:r>
              <a:rPr lang="zh-CN" altLang="en-US" sz="1600" b="1" dirty="0">
                <a:solidFill>
                  <a:srgbClr val="44546A"/>
                </a:solidFill>
                <a:latin typeface="+mn-ea"/>
              </a:rPr>
              <a:t>月，党中央颁布修订后的</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，对推进高校党的</a:t>
            </a:r>
            <a:r>
              <a:rPr lang="zh-CN" altLang="en-US" sz="1600" b="1" dirty="0">
                <a:solidFill>
                  <a:srgbClr val="C00000"/>
                </a:solidFill>
                <a:latin typeface="+mn-ea"/>
              </a:rPr>
              <a:t>工作制度化、规范化、科学化</a:t>
            </a:r>
            <a:r>
              <a:rPr lang="zh-CN" altLang="en-US" sz="1600" b="1" dirty="0">
                <a:solidFill>
                  <a:srgbClr val="44546A"/>
                </a:solidFill>
                <a:latin typeface="+mn-ea"/>
              </a:rPr>
              <a:t>发挥了重要作用。</a:t>
            </a:r>
          </a:p>
          <a:p>
            <a:pPr lvl="0" indent="457200" algn="just">
              <a:lnSpc>
                <a:spcPts val="3000"/>
              </a:lnSpc>
              <a:defRPr/>
            </a:pPr>
            <a:endParaRPr lang="en-US" altLang="zh-CN" sz="1600" b="1" dirty="0">
              <a:solidFill>
                <a:srgbClr val="44546A"/>
              </a:solidFill>
              <a:latin typeface="+mn-ea"/>
            </a:endParaRPr>
          </a:p>
          <a:p>
            <a:pPr lvl="0" indent="457200" algn="just">
              <a:lnSpc>
                <a:spcPts val="3000"/>
              </a:lnSpc>
              <a:defRPr/>
            </a:pPr>
            <a:r>
              <a:rPr lang="zh-CN" altLang="en-US" sz="1600" b="1" dirty="0">
                <a:solidFill>
                  <a:srgbClr val="44546A"/>
                </a:solidFill>
                <a:latin typeface="+mn-ea"/>
              </a:rPr>
              <a:t>党的十八大以来，以习近平同志为核心的党中央，高度重视</a:t>
            </a:r>
            <a:r>
              <a:rPr lang="zh-CN" altLang="en-US" sz="1600" b="1" dirty="0">
                <a:solidFill>
                  <a:srgbClr val="C00000"/>
                </a:solidFill>
                <a:latin typeface="+mn-ea"/>
              </a:rPr>
              <a:t>加强党对高校的全面领导</a:t>
            </a:r>
            <a:r>
              <a:rPr lang="zh-CN" altLang="en-US" sz="1600" b="1" dirty="0">
                <a:solidFill>
                  <a:srgbClr val="44546A"/>
                </a:solidFill>
                <a:latin typeface="+mn-ea"/>
              </a:rPr>
              <a:t>和</a:t>
            </a:r>
            <a:r>
              <a:rPr lang="zh-CN" altLang="en-US" sz="1600" b="1" dirty="0">
                <a:solidFill>
                  <a:srgbClr val="C00000"/>
                </a:solidFill>
                <a:latin typeface="+mn-ea"/>
              </a:rPr>
              <a:t>高校党的建设</a:t>
            </a:r>
            <a:r>
              <a:rPr lang="zh-CN" altLang="en-US" sz="1600" b="1" dirty="0">
                <a:solidFill>
                  <a:srgbClr val="44546A"/>
                </a:solidFill>
                <a:latin typeface="+mn-ea"/>
              </a:rPr>
              <a:t>，作出了一系列重大部署。习近平总书记多次对高校党建作出重要指示批示，多次到高校考察指导，特别是</a:t>
            </a:r>
            <a:r>
              <a:rPr lang="en-US" altLang="zh-CN" sz="1600" b="1" dirty="0">
                <a:solidFill>
                  <a:srgbClr val="44546A"/>
                </a:solidFill>
                <a:latin typeface="+mn-ea"/>
              </a:rPr>
              <a:t>2016</a:t>
            </a:r>
            <a:r>
              <a:rPr lang="zh-CN" altLang="en-US" sz="1600" b="1" dirty="0">
                <a:solidFill>
                  <a:srgbClr val="44546A"/>
                </a:solidFill>
                <a:latin typeface="+mn-ea"/>
              </a:rPr>
              <a:t>年</a:t>
            </a:r>
            <a:r>
              <a:rPr lang="en-US" altLang="zh-CN" sz="1600" b="1" dirty="0">
                <a:solidFill>
                  <a:srgbClr val="44546A"/>
                </a:solidFill>
                <a:latin typeface="+mn-ea"/>
              </a:rPr>
              <a:t>12</a:t>
            </a:r>
            <a:r>
              <a:rPr lang="zh-CN" altLang="en-US" sz="1600" b="1" dirty="0">
                <a:solidFill>
                  <a:srgbClr val="44546A"/>
                </a:solidFill>
                <a:latin typeface="+mn-ea"/>
              </a:rPr>
              <a:t>月、</a:t>
            </a:r>
            <a:r>
              <a:rPr lang="en-US" altLang="zh-CN" sz="1600" b="1" dirty="0">
                <a:solidFill>
                  <a:srgbClr val="44546A"/>
                </a:solidFill>
                <a:latin typeface="+mn-ea"/>
              </a:rPr>
              <a:t>2018</a:t>
            </a:r>
            <a:r>
              <a:rPr lang="zh-CN" altLang="en-US" sz="1600" b="1" dirty="0">
                <a:solidFill>
                  <a:srgbClr val="44546A"/>
                </a:solidFill>
                <a:latin typeface="+mn-ea"/>
              </a:rPr>
              <a:t>年</a:t>
            </a:r>
            <a:r>
              <a:rPr lang="en-US" altLang="zh-CN" sz="1600" b="1" dirty="0">
                <a:solidFill>
                  <a:srgbClr val="44546A"/>
                </a:solidFill>
                <a:latin typeface="+mn-ea"/>
              </a:rPr>
              <a:t>9</a:t>
            </a:r>
            <a:r>
              <a:rPr lang="zh-CN" altLang="en-US" sz="1600" b="1" dirty="0">
                <a:solidFill>
                  <a:srgbClr val="44546A"/>
                </a:solidFill>
                <a:latin typeface="+mn-ea"/>
              </a:rPr>
              <a:t>月先后出席</a:t>
            </a:r>
            <a:r>
              <a:rPr lang="zh-CN" altLang="en-US" sz="1600" b="1" dirty="0">
                <a:solidFill>
                  <a:srgbClr val="C00000"/>
                </a:solidFill>
                <a:latin typeface="+mn-ea"/>
              </a:rPr>
              <a:t>全国高校思想政治工作会议、全国教育大会</a:t>
            </a:r>
            <a:r>
              <a:rPr lang="zh-CN" altLang="en-US" sz="1600" b="1" dirty="0">
                <a:solidFill>
                  <a:srgbClr val="44546A"/>
                </a:solidFill>
                <a:latin typeface="+mn-ea"/>
              </a:rPr>
              <a:t>并发表重要讲话，为做好新形势下的高校党建和思想政治工作指明了</a:t>
            </a:r>
            <a:r>
              <a:rPr lang="zh-CN" altLang="en-US" sz="1600" b="1" dirty="0">
                <a:solidFill>
                  <a:srgbClr val="C00000"/>
                </a:solidFill>
                <a:latin typeface="+mn-ea"/>
              </a:rPr>
              <a:t>前进方向</a:t>
            </a:r>
            <a:r>
              <a:rPr lang="zh-CN" altLang="en-US" sz="1600" b="1" dirty="0">
                <a:solidFill>
                  <a:srgbClr val="44546A"/>
                </a:solidFill>
                <a:latin typeface="+mn-ea"/>
              </a:rPr>
              <a:t>、提供了</a:t>
            </a:r>
            <a:r>
              <a:rPr lang="zh-CN" altLang="en-US" sz="1600" b="1" dirty="0">
                <a:solidFill>
                  <a:srgbClr val="C00000"/>
                </a:solidFill>
                <a:latin typeface="+mn-ea"/>
              </a:rPr>
              <a:t>根本遵循</a:t>
            </a:r>
            <a:r>
              <a:rPr lang="zh-CN" altLang="en-US" sz="1600" b="1" dirty="0">
                <a:solidFill>
                  <a:srgbClr val="44546A"/>
                </a:solidFill>
                <a:latin typeface="+mn-ea"/>
              </a:rPr>
              <a:t>。</a:t>
            </a:r>
            <a:endParaRPr lang="en-US" altLang="zh-CN" sz="1600" b="1" dirty="0">
              <a:solidFill>
                <a:srgbClr val="44546A"/>
              </a:solidFill>
              <a:latin typeface="+mn-ea"/>
            </a:endParaRPr>
          </a:p>
          <a:p>
            <a:pPr lvl="0" indent="457200" algn="just">
              <a:lnSpc>
                <a:spcPts val="3000"/>
              </a:lnSpc>
              <a:defRPr/>
            </a:pPr>
            <a:r>
              <a:rPr lang="zh-CN" altLang="en-US" sz="1600" b="1" dirty="0">
                <a:solidFill>
                  <a:srgbClr val="44546A"/>
                </a:solidFill>
                <a:latin typeface="+mn-ea"/>
              </a:rPr>
              <a:t>各地各高校深入学习贯彻</a:t>
            </a:r>
            <a:r>
              <a:rPr lang="zh-CN" altLang="en-US" sz="1600" b="1" dirty="0">
                <a:solidFill>
                  <a:srgbClr val="C00000"/>
                </a:solidFill>
                <a:latin typeface="+mn-ea"/>
              </a:rPr>
              <a:t>习近平新时代中国特色社会主义思想</a:t>
            </a:r>
            <a:r>
              <a:rPr lang="zh-CN" altLang="en-US" sz="1600" b="1" dirty="0">
                <a:solidFill>
                  <a:srgbClr val="44546A"/>
                </a:solidFill>
                <a:latin typeface="+mn-ea"/>
              </a:rPr>
              <a:t>，全面贯彻党的教育方针，落实立德树人根本任务，坚持和加强党对高校的全面领导，推进全面从严治党向纵深发展、向基层延伸，强化党组织</a:t>
            </a:r>
            <a:r>
              <a:rPr lang="zh-CN" altLang="en-US" sz="1600" b="1" dirty="0">
                <a:solidFill>
                  <a:srgbClr val="C00000"/>
                </a:solidFill>
                <a:latin typeface="+mn-ea"/>
              </a:rPr>
              <a:t>政治功能</a:t>
            </a:r>
            <a:r>
              <a:rPr lang="zh-CN" altLang="en-US" sz="1600" b="1" dirty="0">
                <a:solidFill>
                  <a:srgbClr val="44546A"/>
                </a:solidFill>
                <a:latin typeface="+mn-ea"/>
              </a:rPr>
              <a:t>和</a:t>
            </a:r>
            <a:r>
              <a:rPr lang="zh-CN" altLang="en-US" sz="1600" b="1" dirty="0">
                <a:solidFill>
                  <a:srgbClr val="C00000"/>
                </a:solidFill>
                <a:latin typeface="+mn-ea"/>
              </a:rPr>
              <a:t>组织力</a:t>
            </a:r>
            <a:r>
              <a:rPr lang="zh-CN" altLang="en-US" sz="1600" b="1" dirty="0">
                <a:solidFill>
                  <a:srgbClr val="44546A"/>
                </a:solidFill>
                <a:latin typeface="+mn-ea"/>
              </a:rPr>
              <a:t>，不断提高高校基层党组织建设质量，取得了明显成效，积累了</a:t>
            </a:r>
            <a:r>
              <a:rPr lang="zh-CN" altLang="en-US" sz="1600" b="1" dirty="0">
                <a:solidFill>
                  <a:srgbClr val="C00000"/>
                </a:solidFill>
                <a:latin typeface="+mn-ea"/>
              </a:rPr>
              <a:t>重要经验</a:t>
            </a:r>
            <a:r>
              <a:rPr lang="zh-CN" altLang="en-US" sz="1600" b="1" dirty="0">
                <a:solidFill>
                  <a:srgbClr val="44546A"/>
                </a:solidFill>
                <a:latin typeface="+mn-ea"/>
              </a:rPr>
              <a:t>。面对新形势新任务新要求，</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许多内容亟需再次修订完善。</a:t>
            </a:r>
            <a:endParaRPr lang="en-US" altLang="zh-CN" sz="1600" b="1" dirty="0">
              <a:solidFill>
                <a:srgbClr val="44546A"/>
              </a:solidFill>
              <a:latin typeface="+mn-ea"/>
            </a:endParaRPr>
          </a:p>
        </p:txBody>
      </p:sp>
      <p:sp>
        <p:nvSpPr>
          <p:cNvPr id="12" name="矩形 11">
            <a:extLst>
              <a:ext uri="{FF2B5EF4-FFF2-40B4-BE49-F238E27FC236}">
                <a16:creationId xmlns:a16="http://schemas.microsoft.com/office/drawing/2014/main" id="{95BBB88B-591E-4746-8E81-7295960227D7}"/>
              </a:ext>
            </a:extLst>
          </p:cNvPr>
          <p:cNvSpPr/>
          <p:nvPr/>
        </p:nvSpPr>
        <p:spPr>
          <a:xfrm>
            <a:off x="348790" y="987641"/>
            <a:ext cx="11273234" cy="492443"/>
          </a:xfrm>
          <a:prstGeom prst="rect">
            <a:avLst/>
          </a:prstGeom>
          <a:noFill/>
          <a:ln>
            <a:noFill/>
          </a:ln>
        </p:spPr>
        <p:txBody>
          <a:bodyPr wrap="square">
            <a:spAutoFit/>
          </a:bodyPr>
          <a:lstStyle/>
          <a:p>
            <a:pPr indent="457200">
              <a:lnSpc>
                <a:spcPct val="130000"/>
              </a:lnSpc>
            </a:pPr>
            <a:r>
              <a:rPr lang="en-US" altLang="zh-CN" sz="2000" b="1" dirty="0">
                <a:solidFill>
                  <a:srgbClr val="C00000"/>
                </a:solidFill>
                <a:latin typeface="+mj-ea"/>
              </a:rPr>
              <a:t>1. </a:t>
            </a:r>
            <a:r>
              <a:rPr lang="zh-CN" altLang="en-US" sz="2000" b="1" dirty="0">
                <a:solidFill>
                  <a:srgbClr val="C00000"/>
                </a:solidFill>
                <a:latin typeface="+mj-ea"/>
              </a:rPr>
              <a:t>修订</a:t>
            </a:r>
            <a:r>
              <a:rPr lang="en-US" altLang="zh-CN" sz="2000" b="1" dirty="0">
                <a:solidFill>
                  <a:srgbClr val="C00000"/>
                </a:solidFill>
                <a:latin typeface="+mj-ea"/>
                <a:ea typeface="+mj-ea"/>
              </a:rPr>
              <a:t>《</a:t>
            </a:r>
            <a:r>
              <a:rPr lang="zh-CN" altLang="en-US" sz="2000" b="1" dirty="0">
                <a:solidFill>
                  <a:srgbClr val="C00000"/>
                </a:solidFill>
                <a:latin typeface="+mj-ea"/>
                <a:ea typeface="+mj-ea"/>
              </a:rPr>
              <a:t>中国共产党普通高等学校基层组织工作条例</a:t>
            </a:r>
            <a:r>
              <a:rPr lang="en-US" altLang="zh-CN" sz="2000" b="1" dirty="0">
                <a:solidFill>
                  <a:srgbClr val="C00000"/>
                </a:solidFill>
                <a:latin typeface="+mj-ea"/>
                <a:ea typeface="+mj-ea"/>
              </a:rPr>
              <a:t>》</a:t>
            </a:r>
            <a:r>
              <a:rPr lang="zh-CN" altLang="en-US" sz="2000" b="1" dirty="0">
                <a:solidFill>
                  <a:srgbClr val="C00000"/>
                </a:solidFill>
                <a:latin typeface="+mj-ea"/>
                <a:ea typeface="+mj-ea"/>
              </a:rPr>
              <a:t>（以下简称</a:t>
            </a:r>
            <a:r>
              <a:rPr lang="en-US" altLang="zh-CN" sz="2000" b="1" dirty="0">
                <a:solidFill>
                  <a:srgbClr val="C00000"/>
                </a:solidFill>
                <a:latin typeface="+mj-ea"/>
                <a:ea typeface="+mj-ea"/>
              </a:rPr>
              <a:t>《</a:t>
            </a:r>
            <a:r>
              <a:rPr lang="zh-CN" altLang="en-US" sz="2000" b="1" dirty="0">
                <a:solidFill>
                  <a:srgbClr val="C00000"/>
                </a:solidFill>
                <a:latin typeface="+mj-ea"/>
                <a:ea typeface="+mj-ea"/>
              </a:rPr>
              <a:t>条例</a:t>
            </a:r>
            <a:r>
              <a:rPr lang="en-US" altLang="zh-CN" sz="2000" b="1" dirty="0">
                <a:solidFill>
                  <a:srgbClr val="C00000"/>
                </a:solidFill>
                <a:latin typeface="+mj-ea"/>
                <a:ea typeface="+mj-ea"/>
              </a:rPr>
              <a:t>》</a:t>
            </a:r>
            <a:r>
              <a:rPr lang="zh-CN" altLang="en-US" sz="2000" b="1" dirty="0">
                <a:solidFill>
                  <a:srgbClr val="C00000"/>
                </a:solidFill>
                <a:latin typeface="+mj-ea"/>
                <a:ea typeface="+mj-ea"/>
              </a:rPr>
              <a:t>）</a:t>
            </a:r>
            <a:r>
              <a:rPr lang="zh-CN" altLang="en-US" sz="2000" b="1" dirty="0" smtClean="0">
                <a:solidFill>
                  <a:srgbClr val="C00000"/>
                </a:solidFill>
                <a:latin typeface="+mj-ea"/>
                <a:ea typeface="+mj-ea"/>
              </a:rPr>
              <a:t>的背景</a:t>
            </a:r>
            <a:endParaRPr lang="zh-CN" altLang="en-US" sz="2000" b="1" dirty="0">
              <a:solidFill>
                <a:srgbClr val="C00000"/>
              </a:solidFill>
              <a:latin typeface="+mj-ea"/>
              <a:ea typeface="+mj-ea"/>
            </a:endParaRPr>
          </a:p>
        </p:txBody>
      </p:sp>
    </p:spTree>
    <p:extLst>
      <p:ext uri="{BB962C8B-B14F-4D97-AF65-F5344CB8AC3E}">
        <p14:creationId xmlns:p14="http://schemas.microsoft.com/office/powerpoint/2010/main" val="4240722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第十二</a:t>
            </a:r>
            <a:r>
              <a:rPr lang="zh-CN" altLang="en-US" sz="1600" b="1" dirty="0" smtClean="0">
                <a:solidFill>
                  <a:srgbClr val="44546A"/>
                </a:solidFill>
                <a:latin typeface="+mn-ea"/>
              </a:rPr>
              <a:t>条  </a:t>
            </a:r>
            <a:r>
              <a:rPr lang="zh-CN" altLang="en-US" sz="1600" dirty="0">
                <a:solidFill>
                  <a:srgbClr val="44546A"/>
                </a:solidFill>
                <a:latin typeface="+mn-ea"/>
              </a:rPr>
              <a:t>教职工党支部</a:t>
            </a:r>
            <a:r>
              <a:rPr lang="zh-CN" altLang="en-US" sz="1600" b="1" u="heavy" dirty="0">
                <a:solidFill>
                  <a:srgbClr val="44546A"/>
                </a:solidFill>
                <a:latin typeface="+mn-ea"/>
              </a:rPr>
              <a:t>围绕本单位改革发展稳定等开展工作，落实立德树人根本任务，发挥教育管理监督党员和组织宣传凝聚服务师生员工的作用。</a:t>
            </a:r>
            <a:r>
              <a:rPr lang="zh-CN" altLang="en-US" sz="1600" dirty="0">
                <a:solidFill>
                  <a:srgbClr val="44546A"/>
                </a:solidFill>
                <a:latin typeface="+mn-ea"/>
              </a:rPr>
              <a:t>主要职责是：</a:t>
            </a:r>
          </a:p>
          <a:p>
            <a:pPr lvl="0" indent="457200" algn="just">
              <a:lnSpc>
                <a:spcPct val="150000"/>
              </a:lnSpc>
              <a:defRPr/>
            </a:pPr>
            <a:r>
              <a:rPr lang="zh-CN" altLang="en-US" sz="1600" dirty="0">
                <a:solidFill>
                  <a:srgbClr val="44546A"/>
                </a:solidFill>
                <a:latin typeface="+mn-ea"/>
              </a:rPr>
              <a:t>（一）宣传</a:t>
            </a:r>
            <a:r>
              <a:rPr lang="zh-CN" altLang="en-US" sz="1600" b="1" u="heavy" dirty="0">
                <a:solidFill>
                  <a:srgbClr val="44546A"/>
                </a:solidFill>
                <a:latin typeface="+mn-ea"/>
              </a:rPr>
              <a:t>和</a:t>
            </a:r>
            <a:r>
              <a:rPr lang="zh-CN" altLang="en-US" sz="1600" dirty="0">
                <a:solidFill>
                  <a:srgbClr val="44546A"/>
                </a:solidFill>
                <a:latin typeface="+mn-ea"/>
              </a:rPr>
              <a:t>执行党的路线方针政策</a:t>
            </a:r>
            <a:r>
              <a:rPr lang="zh-CN" altLang="en-US" sz="1600" b="1" u="heavy" dirty="0">
                <a:solidFill>
                  <a:srgbClr val="44546A"/>
                </a:solidFill>
                <a:latin typeface="+mn-ea"/>
              </a:rPr>
              <a:t>以及</a:t>
            </a:r>
            <a:r>
              <a:rPr lang="zh-CN" altLang="en-US" sz="1600" dirty="0">
                <a:solidFill>
                  <a:srgbClr val="44546A"/>
                </a:solidFill>
                <a:latin typeface="+mn-ea"/>
              </a:rPr>
              <a:t>上级党组织的决议，团结师生员工，</a:t>
            </a:r>
            <a:r>
              <a:rPr lang="zh-CN" altLang="en-US" sz="1600" b="1" u="heavy" dirty="0">
                <a:solidFill>
                  <a:srgbClr val="44546A"/>
                </a:solidFill>
                <a:latin typeface="+mn-ea"/>
              </a:rPr>
              <a:t>在完成教学科研管理任务中</a:t>
            </a:r>
            <a:r>
              <a:rPr lang="zh-CN" altLang="en-US" sz="1600" dirty="0">
                <a:solidFill>
                  <a:srgbClr val="44546A"/>
                </a:solidFill>
                <a:latin typeface="+mn-ea"/>
              </a:rPr>
              <a:t>发挥党员先锋模范作用；</a:t>
            </a:r>
          </a:p>
          <a:p>
            <a:pPr lvl="0" indent="457200" algn="just">
              <a:lnSpc>
                <a:spcPct val="150000"/>
              </a:lnSpc>
              <a:defRPr/>
            </a:pPr>
            <a:r>
              <a:rPr lang="zh-CN" altLang="en-US" sz="1600" b="1" u="heavy" dirty="0">
                <a:solidFill>
                  <a:srgbClr val="44546A"/>
                </a:solidFill>
                <a:latin typeface="+mn-ea"/>
              </a:rPr>
              <a:t>（二）参与本单位重大问题决策，支持本单位行政负责人开展工作，对教职工职称评定、岗位（职员等级）晋升、考核评价等进行政治把关；</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第十二</a:t>
            </a:r>
            <a:r>
              <a:rPr lang="zh-CN" altLang="en-US" sz="1600" b="1" dirty="0" smtClean="0">
                <a:solidFill>
                  <a:srgbClr val="44546A"/>
                </a:solidFill>
                <a:latin typeface="+mn-ea"/>
              </a:rPr>
              <a:t>条  </a:t>
            </a:r>
            <a:r>
              <a:rPr lang="zh-CN" altLang="en-US" sz="1600" dirty="0">
                <a:solidFill>
                  <a:srgbClr val="44546A"/>
                </a:solidFill>
                <a:latin typeface="+mn-ea"/>
              </a:rPr>
              <a:t>教职工党的支部委员会</a:t>
            </a:r>
            <a:r>
              <a:rPr lang="zh-CN" altLang="en-US" sz="1600" strike="dblStrike" dirty="0">
                <a:solidFill>
                  <a:srgbClr val="44546A"/>
                </a:solidFill>
                <a:latin typeface="+mn-ea"/>
              </a:rPr>
              <a:t>要支持本单位行政负责人的工作，经常与行政负责人沟通情况，对单位的工作提出意见和建议。教职工党的支部委员会负责人参与讨论决定本单位的</a:t>
            </a:r>
            <a:r>
              <a:rPr lang="zh-CN" altLang="en-US" sz="1600" dirty="0">
                <a:solidFill>
                  <a:srgbClr val="44546A"/>
                </a:solidFill>
                <a:latin typeface="+mn-ea"/>
              </a:rPr>
              <a:t>重要事项。教职工党的支部委员会的主要职责是：</a:t>
            </a:r>
            <a:endParaRPr lang="en-US" altLang="zh-CN"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（一）宣传</a:t>
            </a:r>
            <a:r>
              <a:rPr lang="zh-CN" altLang="en-US" sz="1600" strike="dblStrike" dirty="0">
                <a:solidFill>
                  <a:srgbClr val="44546A"/>
                </a:solidFill>
                <a:latin typeface="+mn-ea"/>
              </a:rPr>
              <a:t>、</a:t>
            </a:r>
            <a:r>
              <a:rPr lang="zh-CN" altLang="en-US" sz="1600" dirty="0">
                <a:solidFill>
                  <a:srgbClr val="44546A"/>
                </a:solidFill>
                <a:latin typeface="+mn-ea"/>
              </a:rPr>
              <a:t>执行党的路线方针政策和上级党组织的决议，团结师生员工，发挥党员先锋模范作用</a:t>
            </a:r>
            <a:r>
              <a:rPr lang="zh-CN" altLang="en-US" sz="1600" strike="dblStrike" dirty="0">
                <a:solidFill>
                  <a:srgbClr val="44546A"/>
                </a:solidFill>
                <a:latin typeface="+mn-ea"/>
              </a:rPr>
              <a:t>保证教学、科研等各项任务的完成。</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Tree>
    <p:extLst>
      <p:ext uri="{BB962C8B-B14F-4D97-AF65-F5344CB8AC3E}">
        <p14:creationId xmlns:p14="http://schemas.microsoft.com/office/powerpoint/2010/main" val="29587029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u="heavy" dirty="0">
              <a:solidFill>
                <a:srgbClr val="44546A"/>
              </a:solidFill>
              <a:latin typeface="+mn-ea"/>
            </a:endParaRPr>
          </a:p>
          <a:p>
            <a:pPr lvl="0" indent="457200" algn="just">
              <a:lnSpc>
                <a:spcPct val="150000"/>
              </a:lnSpc>
              <a:defRPr/>
            </a:pPr>
            <a:endParaRPr lang="en-US" altLang="zh-CN" sz="1600" b="1" u="heavy" dirty="0">
              <a:solidFill>
                <a:srgbClr val="44546A"/>
              </a:solidFill>
              <a:latin typeface="+mn-ea"/>
            </a:endParaRPr>
          </a:p>
          <a:p>
            <a:pPr lvl="0" indent="457200" algn="just">
              <a:lnSpc>
                <a:spcPct val="150000"/>
              </a:lnSpc>
              <a:defRPr/>
            </a:pPr>
            <a:r>
              <a:rPr lang="zh-CN" altLang="en-US" sz="1600" b="1" u="heavy" dirty="0">
                <a:solidFill>
                  <a:srgbClr val="44546A"/>
                </a:solidFill>
                <a:latin typeface="+mn-ea"/>
              </a:rPr>
              <a:t>（三）做好</a:t>
            </a:r>
            <a:r>
              <a:rPr lang="zh-CN" altLang="en-US" sz="1600" dirty="0">
                <a:solidFill>
                  <a:srgbClr val="44546A"/>
                </a:solidFill>
                <a:latin typeface="+mn-ea"/>
              </a:rPr>
              <a:t>党员教育、管理、监督和服务</a:t>
            </a:r>
            <a:r>
              <a:rPr lang="zh-CN" altLang="en-US" sz="1600" b="1" u="heavy" dirty="0">
                <a:solidFill>
                  <a:srgbClr val="44546A"/>
                </a:solidFill>
                <a:latin typeface="+mn-ea"/>
              </a:rPr>
              <a:t>工作</a:t>
            </a:r>
            <a:r>
              <a:rPr lang="zh-CN" altLang="en-US" sz="1600" dirty="0">
                <a:solidFill>
                  <a:srgbClr val="44546A"/>
                </a:solidFill>
                <a:latin typeface="+mn-ea"/>
              </a:rPr>
              <a:t>，定期召开组织生活会，开展批评</a:t>
            </a:r>
            <a:r>
              <a:rPr lang="zh-CN" altLang="en-US" sz="1600" b="1" u="heavy" dirty="0">
                <a:solidFill>
                  <a:srgbClr val="44546A"/>
                </a:solidFill>
                <a:latin typeface="+mn-ea"/>
              </a:rPr>
              <a:t>和</a:t>
            </a:r>
            <a:r>
              <a:rPr lang="zh-CN" altLang="en-US" sz="1600" dirty="0">
                <a:solidFill>
                  <a:srgbClr val="44546A"/>
                </a:solidFill>
                <a:latin typeface="+mn-ea"/>
              </a:rPr>
              <a:t>自我批评；</a:t>
            </a:r>
          </a:p>
          <a:p>
            <a:pPr lvl="0" indent="457200" algn="just">
              <a:lnSpc>
                <a:spcPct val="150000"/>
              </a:lnSpc>
              <a:defRPr/>
            </a:pPr>
            <a:r>
              <a:rPr lang="zh-CN" altLang="en-US" sz="1600" dirty="0">
                <a:solidFill>
                  <a:srgbClr val="44546A"/>
                </a:solidFill>
                <a:latin typeface="+mn-ea"/>
              </a:rPr>
              <a:t>（四）培养教育入党积极分子，做好发展党员工作；</a:t>
            </a:r>
          </a:p>
          <a:p>
            <a:pPr lvl="0" indent="457200" algn="just">
              <a:lnSpc>
                <a:spcPct val="150000"/>
              </a:lnSpc>
              <a:defRPr/>
            </a:pPr>
            <a:r>
              <a:rPr lang="zh-CN" altLang="en-US" sz="1600" dirty="0">
                <a:solidFill>
                  <a:srgbClr val="44546A"/>
                </a:solidFill>
                <a:latin typeface="+mn-ea"/>
              </a:rPr>
              <a:t>（</a:t>
            </a:r>
            <a:r>
              <a:rPr lang="zh-CN" altLang="en-US" sz="1600" b="1" u="heavy" dirty="0">
                <a:solidFill>
                  <a:srgbClr val="44546A"/>
                </a:solidFill>
                <a:latin typeface="+mn-ea"/>
              </a:rPr>
              <a:t>五）加强师德师风建设，有针对性地做好思想政治工作；</a:t>
            </a:r>
          </a:p>
          <a:p>
            <a:pPr lvl="0" indent="457200" algn="just">
              <a:lnSpc>
                <a:spcPct val="150000"/>
              </a:lnSpc>
              <a:defRPr/>
            </a:pPr>
            <a:r>
              <a:rPr lang="zh-CN" altLang="en-US" sz="1600" b="1" u="heavy" dirty="0">
                <a:solidFill>
                  <a:srgbClr val="44546A"/>
                </a:solidFill>
                <a:latin typeface="+mn-ea"/>
              </a:rPr>
              <a:t>（六）密切联系群众</a:t>
            </a:r>
            <a:r>
              <a:rPr lang="zh-CN" altLang="en-US" sz="1600" dirty="0">
                <a:solidFill>
                  <a:srgbClr val="44546A"/>
                </a:solidFill>
                <a:latin typeface="+mn-ea"/>
              </a:rPr>
              <a:t>，经常听取</a:t>
            </a:r>
            <a:r>
              <a:rPr lang="zh-CN" altLang="en-US" sz="1600" b="1" u="heavy" dirty="0">
                <a:solidFill>
                  <a:srgbClr val="44546A"/>
                </a:solidFill>
                <a:latin typeface="+mn-ea"/>
              </a:rPr>
              <a:t>师生员工</a:t>
            </a:r>
            <a:r>
              <a:rPr lang="zh-CN" altLang="en-US" sz="1600" dirty="0">
                <a:solidFill>
                  <a:srgbClr val="44546A"/>
                </a:solidFill>
                <a:latin typeface="+mn-ea"/>
              </a:rPr>
              <a:t>意见和</a:t>
            </a:r>
            <a:r>
              <a:rPr lang="zh-CN" altLang="en-US" sz="1600" b="1" u="heavy" dirty="0">
                <a:solidFill>
                  <a:srgbClr val="44546A"/>
                </a:solidFill>
                <a:latin typeface="+mn-ea"/>
              </a:rPr>
              <a:t>诉求</a:t>
            </a:r>
            <a:r>
              <a:rPr lang="zh-CN" altLang="en-US" sz="1600" dirty="0">
                <a:solidFill>
                  <a:srgbClr val="44546A"/>
                </a:solidFill>
                <a:latin typeface="+mn-ea"/>
              </a:rPr>
              <a:t>，维护</a:t>
            </a:r>
            <a:r>
              <a:rPr lang="zh-CN" altLang="en-US" sz="1600" b="1" u="heavy" dirty="0">
                <a:solidFill>
                  <a:srgbClr val="44546A"/>
                </a:solidFill>
                <a:latin typeface="+mn-ea"/>
              </a:rPr>
              <a:t>他们</a:t>
            </a:r>
            <a:r>
              <a:rPr lang="zh-CN" altLang="en-US" sz="1600" dirty="0">
                <a:solidFill>
                  <a:srgbClr val="44546A"/>
                </a:solidFill>
                <a:latin typeface="+mn-ea"/>
              </a:rPr>
              <a:t>的正当</a:t>
            </a:r>
            <a:r>
              <a:rPr lang="zh-CN" altLang="en-US" sz="1600" b="1" u="heavy" dirty="0">
                <a:solidFill>
                  <a:srgbClr val="44546A"/>
                </a:solidFill>
                <a:latin typeface="+mn-ea"/>
              </a:rPr>
              <a:t>权利</a:t>
            </a:r>
            <a:r>
              <a:rPr lang="zh-CN" altLang="en-US" sz="1600" dirty="0">
                <a:solidFill>
                  <a:srgbClr val="44546A"/>
                </a:solidFill>
                <a:latin typeface="+mn-ea"/>
              </a:rPr>
              <a:t>和利益。</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dirty="0">
              <a:solidFill>
                <a:srgbClr val="44546A"/>
              </a:solidFill>
              <a:latin typeface="+mn-ea"/>
            </a:endParaRPr>
          </a:p>
          <a:p>
            <a:pPr lvl="0" indent="457200" algn="just">
              <a:lnSpc>
                <a:spcPct val="150000"/>
              </a:lnSpc>
              <a:defRPr/>
            </a:pPr>
            <a:endParaRPr lang="en-US" altLang="zh-CN" sz="1600" dirty="0">
              <a:solidFill>
                <a:srgbClr val="44546A"/>
              </a:solidFill>
              <a:latin typeface="+mn-ea"/>
            </a:endParaRPr>
          </a:p>
          <a:p>
            <a:pPr indent="457200" algn="just">
              <a:lnSpc>
                <a:spcPct val="150000"/>
              </a:lnSpc>
              <a:defRPr/>
            </a:pPr>
            <a:r>
              <a:rPr lang="zh-CN" altLang="en-US" sz="1600" dirty="0">
                <a:solidFill>
                  <a:srgbClr val="44546A"/>
                </a:solidFill>
                <a:latin typeface="+mn-ea"/>
              </a:rPr>
              <a:t>（二）</a:t>
            </a:r>
            <a:r>
              <a:rPr lang="zh-CN" altLang="en-US" sz="1600" strike="dblStrike" dirty="0">
                <a:solidFill>
                  <a:srgbClr val="44546A"/>
                </a:solidFill>
                <a:latin typeface="+mn-ea"/>
              </a:rPr>
              <a:t>加强对</a:t>
            </a:r>
            <a:r>
              <a:rPr lang="zh-CN" altLang="en-US" sz="1600" dirty="0">
                <a:solidFill>
                  <a:srgbClr val="44546A"/>
                </a:solidFill>
                <a:latin typeface="+mn-ea"/>
              </a:rPr>
              <a:t>党员</a:t>
            </a:r>
            <a:r>
              <a:rPr lang="zh-CN" altLang="en-US" sz="1600" strike="dblStrike" dirty="0">
                <a:solidFill>
                  <a:srgbClr val="44546A"/>
                </a:solidFill>
                <a:latin typeface="+mn-ea"/>
              </a:rPr>
              <a:t>的</a:t>
            </a:r>
            <a:r>
              <a:rPr lang="zh-CN" altLang="en-US" sz="1600" dirty="0">
                <a:solidFill>
                  <a:srgbClr val="44546A"/>
                </a:solidFill>
                <a:latin typeface="+mn-ea"/>
              </a:rPr>
              <a:t>教育、管理、监督和服务，定期召开组织生活会，开展批评和自我批评；</a:t>
            </a:r>
            <a:r>
              <a:rPr lang="zh-CN" altLang="en-US" sz="1600" strike="dblStrike" dirty="0">
                <a:solidFill>
                  <a:srgbClr val="44546A"/>
                </a:solidFill>
                <a:latin typeface="+mn-ea"/>
              </a:rPr>
              <a:t>向党员布置做群众工作和其他工作，并检查执行情况。</a:t>
            </a:r>
          </a:p>
          <a:p>
            <a:pPr lvl="0" indent="457200" algn="just">
              <a:lnSpc>
                <a:spcPct val="150000"/>
              </a:lnSpc>
              <a:defRPr/>
            </a:pPr>
            <a:r>
              <a:rPr lang="zh-CN" altLang="en-US" sz="1600" dirty="0">
                <a:solidFill>
                  <a:srgbClr val="44546A"/>
                </a:solidFill>
                <a:latin typeface="+mn-ea"/>
              </a:rPr>
              <a:t>（三）培养教育入党积极分子，做好发展党员工作。</a:t>
            </a:r>
          </a:p>
          <a:p>
            <a:pPr lvl="0" indent="457200" algn="just">
              <a:lnSpc>
                <a:spcPct val="150000"/>
              </a:lnSpc>
              <a:defRPr/>
            </a:pPr>
            <a:r>
              <a:rPr lang="zh-CN" altLang="en-US" sz="1600" dirty="0">
                <a:solidFill>
                  <a:srgbClr val="44546A"/>
                </a:solidFill>
                <a:latin typeface="+mn-ea"/>
              </a:rPr>
              <a:t>（四）经常听取</a:t>
            </a:r>
            <a:r>
              <a:rPr lang="zh-CN" altLang="en-US" sz="1600" strike="dblStrike" dirty="0">
                <a:solidFill>
                  <a:srgbClr val="44546A"/>
                </a:solidFill>
                <a:latin typeface="+mn-ea"/>
              </a:rPr>
              <a:t>党员和群众的</a:t>
            </a:r>
            <a:r>
              <a:rPr lang="zh-CN" altLang="en-US" sz="1600" dirty="0">
                <a:solidFill>
                  <a:srgbClr val="44546A"/>
                </a:solidFill>
                <a:latin typeface="+mn-ea"/>
              </a:rPr>
              <a:t>意见和</a:t>
            </a:r>
            <a:r>
              <a:rPr lang="zh-CN" altLang="en-US" sz="1600" strike="dblStrike" dirty="0">
                <a:solidFill>
                  <a:srgbClr val="44546A"/>
                </a:solidFill>
                <a:latin typeface="+mn-ea"/>
              </a:rPr>
              <a:t>建议</a:t>
            </a:r>
            <a:r>
              <a:rPr lang="zh-CN" altLang="en-US" sz="1600" dirty="0">
                <a:solidFill>
                  <a:srgbClr val="44546A"/>
                </a:solidFill>
                <a:latin typeface="+mn-ea"/>
              </a:rPr>
              <a:t>，</a:t>
            </a:r>
            <a:r>
              <a:rPr lang="zh-CN" altLang="en-US" sz="1600" strike="dblStrike" dirty="0">
                <a:solidFill>
                  <a:srgbClr val="44546A"/>
                </a:solidFill>
                <a:latin typeface="+mn-ea"/>
              </a:rPr>
              <a:t>了解、分析并反映师生员工的思想状况，</a:t>
            </a:r>
            <a:r>
              <a:rPr lang="zh-CN" altLang="en-US" sz="1600" dirty="0">
                <a:solidFill>
                  <a:srgbClr val="44546A"/>
                </a:solidFill>
                <a:latin typeface="+mn-ea"/>
              </a:rPr>
              <a:t>维护</a:t>
            </a:r>
            <a:r>
              <a:rPr lang="zh-CN" altLang="en-US" sz="1600" strike="dblStrike" dirty="0">
                <a:solidFill>
                  <a:srgbClr val="44546A"/>
                </a:solidFill>
                <a:latin typeface="+mn-ea"/>
              </a:rPr>
              <a:t>党员和群众</a:t>
            </a:r>
            <a:r>
              <a:rPr lang="zh-CN" altLang="en-US" sz="1600" dirty="0">
                <a:solidFill>
                  <a:srgbClr val="44546A"/>
                </a:solidFill>
                <a:latin typeface="+mn-ea"/>
              </a:rPr>
              <a:t>的正当</a:t>
            </a:r>
            <a:r>
              <a:rPr lang="zh-CN" altLang="en-US" sz="1600" strike="dblStrike" dirty="0">
                <a:solidFill>
                  <a:srgbClr val="44546A"/>
                </a:solidFill>
                <a:latin typeface="+mn-ea"/>
              </a:rPr>
              <a:t>权益</a:t>
            </a:r>
            <a:r>
              <a:rPr lang="zh-CN" altLang="en-US" sz="1600" dirty="0">
                <a:solidFill>
                  <a:srgbClr val="44546A"/>
                </a:solidFill>
                <a:latin typeface="+mn-ea"/>
              </a:rPr>
              <a:t>和利益，有针对性地做好思想政治工作。</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Tree>
    <p:extLst>
      <p:ext uri="{BB962C8B-B14F-4D97-AF65-F5344CB8AC3E}">
        <p14:creationId xmlns:p14="http://schemas.microsoft.com/office/powerpoint/2010/main" val="15820566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b="1" dirty="0">
                <a:solidFill>
                  <a:srgbClr val="44546A"/>
                </a:solidFill>
                <a:latin typeface="+mn-ea"/>
              </a:rPr>
              <a:t>第十三条 </a:t>
            </a:r>
            <a:r>
              <a:rPr lang="zh-CN" altLang="en-US" sz="1600" dirty="0">
                <a:solidFill>
                  <a:srgbClr val="44546A"/>
                </a:solidFill>
                <a:latin typeface="+mn-ea"/>
              </a:rPr>
              <a:t>学生党支部应当</a:t>
            </a:r>
            <a:r>
              <a:rPr lang="zh-CN" altLang="en-US" sz="1600" b="1" u="heavy" dirty="0">
                <a:solidFill>
                  <a:srgbClr val="44546A"/>
                </a:solidFill>
                <a:latin typeface="+mn-ea"/>
              </a:rPr>
              <a:t>加强思想政治引领，筑牢学生理想信念根基，引导学生刻苦学习、全面发展、健康成长</a:t>
            </a:r>
            <a:r>
              <a:rPr lang="zh-CN" altLang="en-US" sz="1600" dirty="0">
                <a:solidFill>
                  <a:srgbClr val="44546A"/>
                </a:solidFill>
                <a:latin typeface="+mn-ea"/>
              </a:rPr>
              <a:t>。主要职责是：</a:t>
            </a:r>
          </a:p>
          <a:p>
            <a:pPr lvl="0" indent="457200" algn="just">
              <a:lnSpc>
                <a:spcPct val="150000"/>
              </a:lnSpc>
              <a:defRPr/>
            </a:pPr>
            <a:r>
              <a:rPr lang="zh-CN" altLang="en-US" sz="1600" dirty="0">
                <a:solidFill>
                  <a:srgbClr val="44546A"/>
                </a:solidFill>
                <a:latin typeface="+mn-ea"/>
              </a:rPr>
              <a:t>（一）宣传</a:t>
            </a:r>
            <a:r>
              <a:rPr lang="zh-CN" altLang="en-US" sz="1600" b="1" u="heavy" dirty="0">
                <a:solidFill>
                  <a:srgbClr val="44546A"/>
                </a:solidFill>
                <a:latin typeface="+mn-ea"/>
              </a:rPr>
              <a:t>和</a:t>
            </a:r>
            <a:r>
              <a:rPr lang="zh-CN" altLang="en-US" sz="1600" dirty="0">
                <a:solidFill>
                  <a:srgbClr val="44546A"/>
                </a:solidFill>
                <a:latin typeface="+mn-ea"/>
              </a:rPr>
              <a:t>执行党的路线方针政策</a:t>
            </a:r>
            <a:r>
              <a:rPr lang="zh-CN" altLang="en-US" sz="1600" b="1" u="heavy" dirty="0">
                <a:solidFill>
                  <a:srgbClr val="44546A"/>
                </a:solidFill>
                <a:latin typeface="+mn-ea"/>
              </a:rPr>
              <a:t>以及</a:t>
            </a:r>
            <a:r>
              <a:rPr lang="zh-CN" altLang="en-US" sz="1600" dirty="0">
                <a:solidFill>
                  <a:srgbClr val="44546A"/>
                </a:solidFill>
                <a:latin typeface="+mn-ea"/>
              </a:rPr>
              <a:t>上级党组织的决议。</a:t>
            </a:r>
          </a:p>
          <a:p>
            <a:pPr lvl="0" indent="457200" algn="just">
              <a:lnSpc>
                <a:spcPct val="150000"/>
              </a:lnSpc>
              <a:defRPr/>
            </a:pPr>
            <a:r>
              <a:rPr lang="zh-CN" altLang="en-US" sz="1600" dirty="0">
                <a:solidFill>
                  <a:srgbClr val="44546A"/>
                </a:solidFill>
                <a:latin typeface="+mn-ea"/>
              </a:rPr>
              <a:t>（二）加强对学生党员的教育、管理、监督和服务，定期召开组织生活会，开展批评和自我批评。发挥学生党员先锋模范作用，影响、带动广大学生明确学习目的，完成学习任务。</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b="1" dirty="0">
                <a:solidFill>
                  <a:srgbClr val="44546A"/>
                </a:solidFill>
                <a:latin typeface="+mn-ea"/>
              </a:rPr>
              <a:t>第十三条　</a:t>
            </a:r>
            <a:r>
              <a:rPr lang="zh-CN" altLang="en-US" sz="1600" dirty="0">
                <a:solidFill>
                  <a:srgbClr val="44546A"/>
                </a:solidFill>
                <a:latin typeface="+mn-ea"/>
              </a:rPr>
              <a:t>大学生党的支部委员会</a:t>
            </a:r>
            <a:r>
              <a:rPr lang="zh-CN" altLang="en-US" sz="1600" strike="dblStrike" dirty="0">
                <a:solidFill>
                  <a:srgbClr val="44546A"/>
                </a:solidFill>
                <a:latin typeface="+mn-ea"/>
              </a:rPr>
              <a:t>要成为引领大学生刻苦学习、团结进步、健康成长的班级核心</a:t>
            </a:r>
            <a:r>
              <a:rPr lang="zh-CN" altLang="en-US" sz="1600" dirty="0">
                <a:solidFill>
                  <a:srgbClr val="44546A"/>
                </a:solidFill>
                <a:latin typeface="+mn-ea"/>
              </a:rPr>
              <a:t>。</a:t>
            </a:r>
            <a:r>
              <a:rPr lang="zh-CN" altLang="en-US" sz="1600" strike="dblStrike" dirty="0">
                <a:solidFill>
                  <a:srgbClr val="44546A"/>
                </a:solidFill>
                <a:latin typeface="+mn-ea"/>
              </a:rPr>
              <a:t>其</a:t>
            </a:r>
            <a:r>
              <a:rPr lang="zh-CN" altLang="en-US" sz="1600" dirty="0">
                <a:solidFill>
                  <a:srgbClr val="44546A"/>
                </a:solidFill>
                <a:latin typeface="+mn-ea"/>
              </a:rPr>
              <a:t>主要职责是：</a:t>
            </a:r>
          </a:p>
          <a:p>
            <a:pPr lvl="0" indent="457200" algn="just">
              <a:lnSpc>
                <a:spcPct val="150000"/>
              </a:lnSpc>
              <a:defRPr/>
            </a:pPr>
            <a:r>
              <a:rPr lang="zh-CN" altLang="en-US" sz="1600" dirty="0">
                <a:solidFill>
                  <a:srgbClr val="44546A"/>
                </a:solidFill>
                <a:latin typeface="+mn-ea"/>
              </a:rPr>
              <a:t>   （一）宣传、执行党的路线方针政策和上级党组织的决议</a:t>
            </a:r>
            <a:r>
              <a:rPr lang="zh-CN" altLang="en-US" sz="1600" strike="dblStrike" dirty="0">
                <a:solidFill>
                  <a:srgbClr val="44546A"/>
                </a:solidFill>
                <a:latin typeface="+mn-ea"/>
              </a:rPr>
              <a:t>，推动学生班级进步</a:t>
            </a:r>
            <a:r>
              <a:rPr lang="zh-CN" altLang="en-US" sz="1600" dirty="0">
                <a:solidFill>
                  <a:srgbClr val="44546A"/>
                </a:solidFill>
                <a:latin typeface="+mn-ea"/>
              </a:rPr>
              <a:t>。</a:t>
            </a:r>
          </a:p>
          <a:p>
            <a:pPr lvl="0" indent="457200" algn="just">
              <a:lnSpc>
                <a:spcPct val="150000"/>
              </a:lnSpc>
              <a:defRPr/>
            </a:pPr>
            <a:r>
              <a:rPr lang="zh-CN" altLang="en-US" sz="1600" dirty="0">
                <a:solidFill>
                  <a:srgbClr val="44546A"/>
                </a:solidFill>
                <a:latin typeface="+mn-ea"/>
              </a:rPr>
              <a:t>   （二）加强对学生党员</a:t>
            </a:r>
            <a:r>
              <a:rPr lang="zh-CN" altLang="en-US" sz="1600" strike="dblStrike" dirty="0">
                <a:solidFill>
                  <a:srgbClr val="44546A"/>
                </a:solidFill>
                <a:latin typeface="+mn-ea"/>
              </a:rPr>
              <a:t>的</a:t>
            </a:r>
            <a:r>
              <a:rPr lang="zh-CN" altLang="en-US" sz="1600" dirty="0">
                <a:solidFill>
                  <a:srgbClr val="44546A"/>
                </a:solidFill>
                <a:latin typeface="+mn-ea"/>
              </a:rPr>
              <a:t>教育、管理、监督和服务，定期召开组织生活会，开展批评和自我批评。发挥学生党员的先锋模范作用，影响、带动广大学生明确学习目的，完成学习任务。</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Tree>
    <p:extLst>
      <p:ext uri="{BB962C8B-B14F-4D97-AF65-F5344CB8AC3E}">
        <p14:creationId xmlns:p14="http://schemas.microsoft.com/office/powerpoint/2010/main" val="20788835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dirty="0">
                <a:solidFill>
                  <a:srgbClr val="44546A"/>
                </a:solidFill>
                <a:latin typeface="+mn-ea"/>
              </a:rPr>
              <a:t>（三）组织学生党员参与</a:t>
            </a:r>
            <a:r>
              <a:rPr lang="zh-CN" altLang="en-US" sz="1600" b="1" u="heavy" dirty="0">
                <a:solidFill>
                  <a:srgbClr val="44546A"/>
                </a:solidFill>
                <a:latin typeface="+mn-ea"/>
              </a:rPr>
              <a:t>学生</a:t>
            </a:r>
            <a:r>
              <a:rPr lang="zh-CN" altLang="en-US" sz="1600" dirty="0">
                <a:solidFill>
                  <a:srgbClr val="44546A"/>
                </a:solidFill>
                <a:latin typeface="+mn-ea"/>
              </a:rPr>
              <a:t>事务管理，维护学校稳定。支持、指导和帮助团支部、班委会</a:t>
            </a:r>
            <a:r>
              <a:rPr lang="zh-CN" altLang="en-US" sz="1600" b="1" u="heavy" dirty="0">
                <a:solidFill>
                  <a:srgbClr val="44546A"/>
                </a:solidFill>
                <a:latin typeface="+mn-ea"/>
              </a:rPr>
              <a:t>以及</a:t>
            </a:r>
            <a:r>
              <a:rPr lang="zh-CN" altLang="en-US" sz="1600" dirty="0">
                <a:solidFill>
                  <a:srgbClr val="44546A"/>
                </a:solidFill>
                <a:latin typeface="+mn-ea"/>
              </a:rPr>
              <a:t>学生社团根据学生特点开展工作，</a:t>
            </a:r>
            <a:r>
              <a:rPr lang="zh-CN" altLang="en-US" sz="1600" b="1" u="heavy" dirty="0">
                <a:solidFill>
                  <a:srgbClr val="44546A"/>
                </a:solidFill>
                <a:latin typeface="+mn-ea"/>
              </a:rPr>
              <a:t>充分发挥保留团籍的学生党员的带动作用</a:t>
            </a:r>
            <a:r>
              <a:rPr lang="zh-CN" altLang="en-US" sz="1600" dirty="0">
                <a:solidFill>
                  <a:srgbClr val="44546A"/>
                </a:solidFill>
                <a:latin typeface="+mn-ea"/>
              </a:rPr>
              <a:t>。</a:t>
            </a:r>
          </a:p>
          <a:p>
            <a:pPr lvl="0" indent="457200" algn="just">
              <a:lnSpc>
                <a:spcPct val="150000"/>
              </a:lnSpc>
              <a:defRPr/>
            </a:pPr>
            <a:r>
              <a:rPr lang="zh-CN" altLang="en-US" sz="1600" dirty="0">
                <a:solidFill>
                  <a:srgbClr val="44546A"/>
                </a:solidFill>
                <a:latin typeface="+mn-ea"/>
              </a:rPr>
              <a:t>（四）培养教育学生中的入党积极分子，按照标准和程序发展学生党员。</a:t>
            </a:r>
          </a:p>
          <a:p>
            <a:pPr lvl="0" indent="457200" algn="just">
              <a:lnSpc>
                <a:spcPct val="150000"/>
              </a:lnSpc>
              <a:defRPr/>
            </a:pPr>
            <a:r>
              <a:rPr lang="zh-CN" altLang="en-US" sz="1600" dirty="0">
                <a:solidFill>
                  <a:srgbClr val="44546A"/>
                </a:solidFill>
                <a:latin typeface="+mn-ea"/>
              </a:rPr>
              <a:t>（五）根据学生特点，有针对性地做好思想政治教育工作。</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dirty="0">
                <a:solidFill>
                  <a:srgbClr val="44546A"/>
                </a:solidFill>
                <a:latin typeface="+mn-ea"/>
              </a:rPr>
              <a:t>（三）组织学生党员参与</a:t>
            </a:r>
            <a:r>
              <a:rPr lang="zh-CN" altLang="en-US" sz="1600" strike="dblStrike" dirty="0">
                <a:solidFill>
                  <a:srgbClr val="44546A"/>
                </a:solidFill>
                <a:latin typeface="+mn-ea"/>
              </a:rPr>
              <a:t>班（年）级</a:t>
            </a:r>
            <a:r>
              <a:rPr lang="zh-CN" altLang="en-US" sz="1600" dirty="0">
                <a:solidFill>
                  <a:srgbClr val="44546A"/>
                </a:solidFill>
                <a:latin typeface="+mn-ea"/>
              </a:rPr>
              <a:t>事务管理，</a:t>
            </a:r>
            <a:r>
              <a:rPr lang="zh-CN" altLang="en-US" sz="1600" strike="dblStrike" dirty="0">
                <a:solidFill>
                  <a:srgbClr val="44546A"/>
                </a:solidFill>
                <a:latin typeface="+mn-ea"/>
              </a:rPr>
              <a:t>努力</a:t>
            </a:r>
            <a:r>
              <a:rPr lang="zh-CN" altLang="en-US" sz="1600" dirty="0">
                <a:solidFill>
                  <a:srgbClr val="44546A"/>
                </a:solidFill>
                <a:latin typeface="+mn-ea"/>
              </a:rPr>
              <a:t>维护学校</a:t>
            </a:r>
            <a:r>
              <a:rPr lang="zh-CN" altLang="en-US" sz="1600" strike="dblStrike" dirty="0">
                <a:solidFill>
                  <a:srgbClr val="44546A"/>
                </a:solidFill>
                <a:latin typeface="+mn-ea"/>
              </a:rPr>
              <a:t>的</a:t>
            </a:r>
            <a:r>
              <a:rPr lang="zh-CN" altLang="en-US" sz="1600" dirty="0">
                <a:solidFill>
                  <a:srgbClr val="44546A"/>
                </a:solidFill>
                <a:latin typeface="+mn-ea"/>
              </a:rPr>
              <a:t>稳定。支持、指导和帮助团支部、班委会</a:t>
            </a:r>
            <a:r>
              <a:rPr lang="zh-CN" altLang="en-US" sz="1600" strike="dblStrike" dirty="0">
                <a:solidFill>
                  <a:srgbClr val="44546A"/>
                </a:solidFill>
                <a:latin typeface="+mn-ea"/>
              </a:rPr>
              <a:t>及</a:t>
            </a:r>
            <a:r>
              <a:rPr lang="zh-CN" altLang="en-US" sz="1600" dirty="0">
                <a:solidFill>
                  <a:srgbClr val="44546A"/>
                </a:solidFill>
                <a:latin typeface="+mn-ea"/>
              </a:rPr>
              <a:t>学生社团根据学生特点开展工作，</a:t>
            </a:r>
            <a:r>
              <a:rPr lang="zh-CN" altLang="en-US" sz="1600" strike="dblStrike" dirty="0">
                <a:solidFill>
                  <a:srgbClr val="44546A"/>
                </a:solidFill>
                <a:latin typeface="+mn-ea"/>
              </a:rPr>
              <a:t>促进</a:t>
            </a:r>
            <a:r>
              <a:rPr lang="zh-CN" altLang="en-US" sz="1600" dirty="0">
                <a:solidFill>
                  <a:srgbClr val="44546A"/>
                </a:solidFill>
                <a:latin typeface="+mn-ea"/>
              </a:rPr>
              <a:t>学生</a:t>
            </a:r>
            <a:r>
              <a:rPr lang="zh-CN" altLang="en-US" sz="1600" strike="dblStrike" dirty="0">
                <a:solidFill>
                  <a:srgbClr val="44546A"/>
                </a:solidFill>
                <a:latin typeface="+mn-ea"/>
              </a:rPr>
              <a:t>全面发展</a:t>
            </a:r>
            <a:r>
              <a:rPr lang="zh-CN" altLang="en-US" sz="1600" dirty="0">
                <a:solidFill>
                  <a:srgbClr val="44546A"/>
                </a:solidFill>
                <a:latin typeface="+mn-ea"/>
              </a:rPr>
              <a:t>。</a:t>
            </a:r>
          </a:p>
          <a:p>
            <a:pPr lvl="0" indent="457200" algn="just">
              <a:lnSpc>
                <a:spcPct val="150000"/>
              </a:lnSpc>
              <a:defRPr/>
            </a:pPr>
            <a:r>
              <a:rPr lang="zh-CN" altLang="en-US" sz="1600" dirty="0">
                <a:solidFill>
                  <a:srgbClr val="44546A"/>
                </a:solidFill>
                <a:latin typeface="+mn-ea"/>
              </a:rPr>
              <a:t>（四）培养教育学生中的入党积极分子，按照标准和程序发展学生党员，</a:t>
            </a:r>
            <a:r>
              <a:rPr lang="zh-CN" altLang="en-US" sz="1600" strike="dblStrike" dirty="0">
                <a:solidFill>
                  <a:srgbClr val="44546A"/>
                </a:solidFill>
                <a:latin typeface="+mn-ea"/>
              </a:rPr>
              <a:t>不断扩大学生党员队伍。</a:t>
            </a:r>
          </a:p>
          <a:p>
            <a:pPr lvl="0" indent="457200" algn="just">
              <a:lnSpc>
                <a:spcPct val="150000"/>
              </a:lnSpc>
              <a:defRPr/>
            </a:pPr>
            <a:r>
              <a:rPr lang="zh-CN" altLang="en-US" sz="1600" dirty="0">
                <a:solidFill>
                  <a:srgbClr val="44546A"/>
                </a:solidFill>
                <a:latin typeface="+mn-ea"/>
              </a:rPr>
              <a:t>（五）</a:t>
            </a:r>
            <a:r>
              <a:rPr lang="zh-CN" altLang="en-US" sz="1600" strike="dblStrike" dirty="0">
                <a:solidFill>
                  <a:srgbClr val="44546A"/>
                </a:solidFill>
                <a:latin typeface="+mn-ea"/>
              </a:rPr>
              <a:t>积极了解学生的思想状况，经常听取他们的意见和建议，并向有关部门反映</a:t>
            </a:r>
            <a:r>
              <a:rPr lang="zh-CN" altLang="en-US" sz="1600" dirty="0">
                <a:solidFill>
                  <a:srgbClr val="44546A"/>
                </a:solidFill>
                <a:latin typeface="+mn-ea"/>
              </a:rPr>
              <a:t>。根据</a:t>
            </a:r>
            <a:r>
              <a:rPr lang="zh-CN" altLang="en-US" sz="1600" strike="dblStrike" dirty="0">
                <a:solidFill>
                  <a:srgbClr val="44546A"/>
                </a:solidFill>
                <a:latin typeface="+mn-ea"/>
              </a:rPr>
              <a:t>青年</a:t>
            </a:r>
            <a:r>
              <a:rPr lang="zh-CN" altLang="en-US" sz="1600" dirty="0">
                <a:solidFill>
                  <a:srgbClr val="44546A"/>
                </a:solidFill>
                <a:latin typeface="+mn-ea"/>
              </a:rPr>
              <a:t>学生的特点，有针对性地做好思想政治教育工作。</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第三章  主要职责</a:t>
            </a:r>
          </a:p>
        </p:txBody>
      </p:sp>
    </p:spTree>
    <p:extLst>
      <p:ext uri="{BB962C8B-B14F-4D97-AF65-F5344CB8AC3E}">
        <p14:creationId xmlns:p14="http://schemas.microsoft.com/office/powerpoint/2010/main" val="12395628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9610"/>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b="1" dirty="0">
                <a:solidFill>
                  <a:srgbClr val="44546A"/>
                </a:solidFill>
                <a:latin typeface="+mn-ea"/>
              </a:rPr>
              <a:t>第十四条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设立党的基层纪律检查委员会（以下简称</a:t>
            </a:r>
            <a:r>
              <a:rPr lang="zh-CN" altLang="en-US" sz="1600" b="1" u="heavy" dirty="0">
                <a:solidFill>
                  <a:srgbClr val="44546A"/>
                </a:solidFill>
                <a:latin typeface="+mn-ea"/>
              </a:rPr>
              <a:t>高校纪委）</a:t>
            </a:r>
            <a:r>
              <a:rPr lang="zh-CN" altLang="en-US" sz="1600" dirty="0">
                <a:solidFill>
                  <a:srgbClr val="44546A"/>
                </a:solidFill>
                <a:latin typeface="+mn-ea"/>
              </a:rPr>
              <a:t>。</a:t>
            </a:r>
            <a:r>
              <a:rPr lang="zh-CN" altLang="en-US" sz="1600" b="1" u="heavy" dirty="0">
                <a:solidFill>
                  <a:srgbClr val="44546A"/>
                </a:solidFill>
                <a:latin typeface="+mn-ea"/>
              </a:rPr>
              <a:t>高校纪委</a:t>
            </a:r>
            <a:r>
              <a:rPr lang="zh-CN" altLang="en-US" sz="1600" dirty="0">
                <a:solidFill>
                  <a:srgbClr val="44546A"/>
                </a:solidFill>
                <a:latin typeface="+mn-ea"/>
              </a:rPr>
              <a:t>由党员大会或者党员代表大会选举产生，</a:t>
            </a:r>
            <a:r>
              <a:rPr lang="zh-CN" altLang="en-US" sz="1600" b="1" u="heavy" dirty="0">
                <a:solidFill>
                  <a:srgbClr val="44546A"/>
                </a:solidFill>
                <a:latin typeface="+mn-ea"/>
              </a:rPr>
              <a:t>在同级党委和上级纪委双重领导下进行工作。上级纪委在监督检查、纪律审查等方面强化对高校纪委的领导。</a:t>
            </a:r>
          </a:p>
          <a:p>
            <a:pPr lvl="0" indent="457200" algn="just">
              <a:lnSpc>
                <a:spcPct val="150000"/>
              </a:lnSpc>
              <a:defRPr/>
            </a:pPr>
            <a:r>
              <a:rPr lang="zh-CN" altLang="en-US" sz="1600" b="1" u="heavy" dirty="0">
                <a:solidFill>
                  <a:srgbClr val="44546A"/>
                </a:solidFill>
                <a:latin typeface="+mn-ea"/>
              </a:rPr>
              <a:t>实行向高校派驻纪检监察机构的，派驻纪检监察机构根据授权履行纪检、监察职责，代表上级纪委监委对高校党委进行监督。</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dirty="0">
              <a:solidFill>
                <a:srgbClr val="44546A"/>
              </a:solidFill>
              <a:latin typeface="+mn-ea"/>
            </a:endParaRPr>
          </a:p>
          <a:p>
            <a:pPr lvl="0" indent="457200" algn="just">
              <a:lnSpc>
                <a:spcPct val="150000"/>
              </a:lnSpc>
              <a:defRPr/>
            </a:pPr>
            <a:endParaRPr lang="en-US" altLang="zh-CN"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第十四条　高等学校设立党的基层纪律检查委员会</a:t>
            </a:r>
            <a:r>
              <a:rPr lang="en-US" altLang="zh-CN" sz="1600" dirty="0">
                <a:solidFill>
                  <a:srgbClr val="44546A"/>
                </a:solidFill>
                <a:latin typeface="+mn-ea"/>
              </a:rPr>
              <a:t>(</a:t>
            </a:r>
            <a:r>
              <a:rPr lang="zh-CN" altLang="en-US" sz="1600" dirty="0">
                <a:solidFill>
                  <a:srgbClr val="44546A"/>
                </a:solidFill>
                <a:latin typeface="+mn-ea"/>
              </a:rPr>
              <a:t>以下简称</a:t>
            </a:r>
            <a:r>
              <a:rPr lang="zh-CN" altLang="en-US" sz="1600" strike="dblStrike" dirty="0">
                <a:solidFill>
                  <a:srgbClr val="44546A"/>
                </a:solidFill>
                <a:latin typeface="+mn-ea"/>
              </a:rPr>
              <a:t>党的纪律检查委员会</a:t>
            </a:r>
            <a:r>
              <a:rPr lang="en-US" altLang="zh-CN" sz="1600" strike="dblStrike" dirty="0">
                <a:solidFill>
                  <a:srgbClr val="44546A"/>
                </a:solidFill>
                <a:latin typeface="+mn-ea"/>
              </a:rPr>
              <a:t>)</a:t>
            </a:r>
            <a:r>
              <a:rPr lang="zh-CN" altLang="en-US" sz="1600" dirty="0">
                <a:solidFill>
                  <a:srgbClr val="44546A"/>
                </a:solidFill>
                <a:latin typeface="+mn-ea"/>
              </a:rPr>
              <a:t>。</a:t>
            </a:r>
            <a:r>
              <a:rPr lang="zh-CN" altLang="en-US" sz="1600" strike="dblStrike" dirty="0">
                <a:solidFill>
                  <a:srgbClr val="44546A"/>
                </a:solidFill>
                <a:latin typeface="+mn-ea"/>
              </a:rPr>
              <a:t>党的纪律检查委员会</a:t>
            </a:r>
            <a:r>
              <a:rPr lang="zh-CN" altLang="en-US" sz="1600" dirty="0">
                <a:solidFill>
                  <a:srgbClr val="44546A"/>
                </a:solidFill>
                <a:latin typeface="+mn-ea"/>
              </a:rPr>
              <a:t>由党员大会或党员代表大会选举产生。</a:t>
            </a: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第四章  党的纪律检查工作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第四章  党的纪律检查工作</a:t>
            </a:r>
          </a:p>
        </p:txBody>
      </p:sp>
    </p:spTree>
    <p:extLst>
      <p:ext uri="{BB962C8B-B14F-4D97-AF65-F5344CB8AC3E}">
        <p14:creationId xmlns:p14="http://schemas.microsoft.com/office/powerpoint/2010/main" val="36058822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第十五条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纪委设立专门工作机构，配备必要的工作人员。</a:t>
            </a:r>
          </a:p>
          <a:p>
            <a:pPr lvl="0" indent="457200" algn="just">
              <a:lnSpc>
                <a:spcPct val="150000"/>
              </a:lnSpc>
              <a:defRPr/>
            </a:pPr>
            <a:r>
              <a:rPr lang="zh-CN" altLang="en-US" sz="1600" b="1" u="heavy" dirty="0">
                <a:solidFill>
                  <a:srgbClr val="44546A"/>
                </a:solidFill>
                <a:latin typeface="+mn-ea"/>
              </a:rPr>
              <a:t>高校党委视具体情况在院（系）级单位党委设立纪委或者纪律检查委员。党的总支部委员会和支部委员会设纪律检查委员。</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第十五条 </a:t>
            </a:r>
            <a:r>
              <a:rPr lang="zh-CN" altLang="en-US" sz="1600" b="1" dirty="0" smtClean="0">
                <a:solidFill>
                  <a:srgbClr val="44546A"/>
                </a:solidFill>
                <a:latin typeface="+mn-ea"/>
              </a:rPr>
              <a:t> </a:t>
            </a:r>
            <a:r>
              <a:rPr lang="zh-CN" altLang="en-US" sz="1600" dirty="0" smtClean="0">
                <a:solidFill>
                  <a:srgbClr val="44546A"/>
                </a:solidFill>
                <a:latin typeface="+mn-ea"/>
              </a:rPr>
              <a:t>高等学校</a:t>
            </a:r>
            <a:r>
              <a:rPr lang="zh-CN" altLang="en-US" sz="1600" dirty="0">
                <a:solidFill>
                  <a:srgbClr val="44546A"/>
                </a:solidFill>
                <a:latin typeface="+mn-ea"/>
              </a:rPr>
              <a:t>党的纪律检查委员会设立专门工作机构，配备必要的工作人员。</a:t>
            </a: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第四章  党的纪律检查工作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第四章  党的纪律检查工作</a:t>
            </a:r>
          </a:p>
        </p:txBody>
      </p:sp>
    </p:spTree>
    <p:extLst>
      <p:ext uri="{BB962C8B-B14F-4D97-AF65-F5344CB8AC3E}">
        <p14:creationId xmlns:p14="http://schemas.microsoft.com/office/powerpoint/2010/main" val="23278676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第十六条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纪委是</a:t>
            </a:r>
            <a:r>
              <a:rPr lang="zh-CN" altLang="en-US" sz="1600" b="1" u="heavy" dirty="0">
                <a:solidFill>
                  <a:srgbClr val="44546A"/>
                </a:solidFill>
                <a:latin typeface="+mn-ea"/>
              </a:rPr>
              <a:t>高校党内监督专责机关，履行监督执纪问责职责。</a:t>
            </a:r>
            <a:r>
              <a:rPr lang="zh-CN" altLang="en-US" sz="1600" dirty="0">
                <a:solidFill>
                  <a:srgbClr val="44546A"/>
                </a:solidFill>
                <a:latin typeface="+mn-ea"/>
              </a:rPr>
              <a:t>主要</a:t>
            </a:r>
            <a:r>
              <a:rPr lang="zh-CN" altLang="en-US" sz="1600" b="1" u="heavy" dirty="0">
                <a:solidFill>
                  <a:srgbClr val="44546A"/>
                </a:solidFill>
                <a:latin typeface="+mn-ea"/>
              </a:rPr>
              <a:t>任务</a:t>
            </a:r>
            <a:r>
              <a:rPr lang="zh-CN" altLang="en-US" sz="1600" dirty="0">
                <a:solidFill>
                  <a:srgbClr val="44546A"/>
                </a:solidFill>
                <a:latin typeface="+mn-ea"/>
              </a:rPr>
              <a:t>是：</a:t>
            </a:r>
          </a:p>
          <a:p>
            <a:pPr lvl="0" indent="457200" algn="just">
              <a:lnSpc>
                <a:spcPct val="150000"/>
              </a:lnSpc>
              <a:defRPr/>
            </a:pPr>
            <a:r>
              <a:rPr lang="zh-CN" altLang="en-US" sz="1600" dirty="0">
                <a:solidFill>
                  <a:srgbClr val="44546A"/>
                </a:solidFill>
                <a:latin typeface="+mn-ea"/>
              </a:rPr>
              <a:t>（一）维护党章和其他党内法规，</a:t>
            </a:r>
            <a:r>
              <a:rPr lang="zh-CN" altLang="en-US" sz="1600" b="1" u="heavy" dirty="0">
                <a:solidFill>
                  <a:srgbClr val="44546A"/>
                </a:solidFill>
                <a:latin typeface="+mn-ea"/>
              </a:rPr>
              <a:t>检查党的路线方针政策和决议的执行情况，协助高校党委推进全面从严治党、加强党风建设和组织协调反腐败工作。</a:t>
            </a:r>
          </a:p>
          <a:p>
            <a:pPr lvl="0" indent="457200" algn="just">
              <a:lnSpc>
                <a:spcPct val="150000"/>
              </a:lnSpc>
              <a:defRPr/>
            </a:pPr>
            <a:r>
              <a:rPr lang="zh-CN" altLang="en-US" sz="1600" dirty="0">
                <a:solidFill>
                  <a:srgbClr val="44546A"/>
                </a:solidFill>
                <a:latin typeface="+mn-ea"/>
              </a:rPr>
              <a:t>（二）</a:t>
            </a:r>
            <a:r>
              <a:rPr lang="zh-CN" altLang="en-US" sz="1600" b="1" u="heavy" dirty="0">
                <a:solidFill>
                  <a:srgbClr val="44546A"/>
                </a:solidFill>
                <a:latin typeface="+mn-ea"/>
              </a:rPr>
              <a:t>经常</a:t>
            </a:r>
            <a:r>
              <a:rPr lang="zh-CN" altLang="en-US" sz="1600" dirty="0">
                <a:solidFill>
                  <a:srgbClr val="44546A"/>
                </a:solidFill>
                <a:latin typeface="+mn-ea"/>
              </a:rPr>
              <a:t>对党员进行</a:t>
            </a:r>
            <a:r>
              <a:rPr lang="zh-CN" altLang="en-US" sz="1600" b="1" u="heavy" dirty="0">
                <a:solidFill>
                  <a:srgbClr val="44546A"/>
                </a:solidFill>
                <a:latin typeface="+mn-ea"/>
              </a:rPr>
              <a:t>遵守纪律</a:t>
            </a:r>
            <a:r>
              <a:rPr lang="zh-CN" altLang="en-US" sz="1600" dirty="0">
                <a:solidFill>
                  <a:srgbClr val="44546A"/>
                </a:solidFill>
                <a:latin typeface="+mn-ea"/>
              </a:rPr>
              <a:t>的教育，作出关于维护党纪的决定。</a:t>
            </a:r>
          </a:p>
          <a:p>
            <a:pPr lvl="0" indent="457200" algn="just">
              <a:lnSpc>
                <a:spcPct val="150000"/>
              </a:lnSpc>
              <a:defRPr/>
            </a:pPr>
            <a:r>
              <a:rPr lang="zh-CN" altLang="en-US" sz="1600" dirty="0">
                <a:solidFill>
                  <a:srgbClr val="44546A"/>
                </a:solidFill>
                <a:latin typeface="+mn-ea"/>
              </a:rPr>
              <a:t>（三）</a:t>
            </a:r>
            <a:r>
              <a:rPr lang="zh-CN" altLang="en-US" sz="1600" b="1" u="heavy" dirty="0">
                <a:solidFill>
                  <a:srgbClr val="44546A"/>
                </a:solidFill>
                <a:latin typeface="+mn-ea"/>
              </a:rPr>
              <a:t>对党的组织</a:t>
            </a:r>
            <a:r>
              <a:rPr lang="zh-CN" altLang="en-US" sz="1600" dirty="0">
                <a:solidFill>
                  <a:srgbClr val="44546A"/>
                </a:solidFill>
                <a:latin typeface="+mn-ea"/>
              </a:rPr>
              <a:t>和党员领导干部</a:t>
            </a:r>
            <a:r>
              <a:rPr lang="zh-CN" altLang="en-US" sz="1600" b="1" u="heavy" dirty="0">
                <a:solidFill>
                  <a:srgbClr val="44546A"/>
                </a:solidFill>
                <a:latin typeface="+mn-ea"/>
              </a:rPr>
              <a:t>履行职责</a:t>
            </a:r>
            <a:r>
              <a:rPr lang="zh-CN" altLang="en-US" sz="1600" dirty="0">
                <a:solidFill>
                  <a:srgbClr val="44546A"/>
                </a:solidFill>
                <a:latin typeface="+mn-ea"/>
              </a:rPr>
              <a:t>、行使权力进行监督，</a:t>
            </a:r>
            <a:r>
              <a:rPr lang="zh-CN" altLang="en-US" sz="1600" b="1" u="heavy" dirty="0">
                <a:solidFill>
                  <a:srgbClr val="44546A"/>
                </a:solidFill>
                <a:latin typeface="+mn-ea"/>
              </a:rPr>
              <a:t>受理处置党员群众检举举报，开展谈话提醒、约谈函询。</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第十六</a:t>
            </a:r>
            <a:r>
              <a:rPr lang="zh-CN" altLang="en-US" sz="1600" b="1" dirty="0" smtClean="0">
                <a:solidFill>
                  <a:srgbClr val="44546A"/>
                </a:solidFill>
                <a:latin typeface="+mn-ea"/>
              </a:rPr>
              <a:t>条  </a:t>
            </a:r>
            <a:r>
              <a:rPr lang="zh-CN" altLang="en-US" sz="1600" dirty="0">
                <a:solidFill>
                  <a:srgbClr val="44546A"/>
                </a:solidFill>
                <a:latin typeface="+mn-ea"/>
              </a:rPr>
              <a:t>高等学校党的纪律检查委员会</a:t>
            </a:r>
            <a:r>
              <a:rPr lang="zh-CN" altLang="en-US" sz="1600" strike="dblStrike" dirty="0">
                <a:solidFill>
                  <a:srgbClr val="44546A"/>
                </a:solidFill>
                <a:latin typeface="+mn-ea"/>
              </a:rPr>
              <a:t>在同级党的委员会和上级纪律检查委员会领导下进行工作。其</a:t>
            </a:r>
            <a:r>
              <a:rPr lang="zh-CN" altLang="en-US" sz="1600" dirty="0">
                <a:solidFill>
                  <a:srgbClr val="44546A"/>
                </a:solidFill>
                <a:latin typeface="+mn-ea"/>
              </a:rPr>
              <a:t>主要</a:t>
            </a:r>
            <a:r>
              <a:rPr lang="zh-CN" altLang="en-US" sz="1600" strike="dblStrike" dirty="0">
                <a:solidFill>
                  <a:srgbClr val="44546A"/>
                </a:solidFill>
                <a:latin typeface="+mn-ea"/>
              </a:rPr>
              <a:t>职责</a:t>
            </a:r>
            <a:r>
              <a:rPr lang="zh-CN" altLang="en-US" sz="1600" dirty="0">
                <a:solidFill>
                  <a:srgbClr val="44546A"/>
                </a:solidFill>
                <a:latin typeface="+mn-ea"/>
              </a:rPr>
              <a:t>是：</a:t>
            </a:r>
          </a:p>
          <a:p>
            <a:pPr lvl="0" indent="457200" algn="just">
              <a:lnSpc>
                <a:spcPct val="150000"/>
              </a:lnSpc>
              <a:defRPr/>
            </a:pPr>
            <a:r>
              <a:rPr lang="zh-CN" altLang="en-US" sz="1600" dirty="0">
                <a:solidFill>
                  <a:srgbClr val="44546A"/>
                </a:solidFill>
                <a:latin typeface="+mn-ea"/>
              </a:rPr>
              <a:t>   （一）维护党的章程和其他党内法规，对党员进行</a:t>
            </a:r>
            <a:r>
              <a:rPr lang="zh-CN" altLang="en-US" sz="1600" strike="dblStrike" dirty="0">
                <a:solidFill>
                  <a:srgbClr val="44546A"/>
                </a:solidFill>
                <a:latin typeface="+mn-ea"/>
              </a:rPr>
              <a:t>遵纪守法</a:t>
            </a:r>
            <a:r>
              <a:rPr lang="zh-CN" altLang="en-US" sz="1600" dirty="0">
                <a:solidFill>
                  <a:srgbClr val="44546A"/>
                </a:solidFill>
                <a:latin typeface="+mn-ea"/>
              </a:rPr>
              <a:t>教育，作出关于维护党纪的决定。</a:t>
            </a:r>
          </a:p>
          <a:p>
            <a:pPr lvl="0" indent="457200" algn="just">
              <a:lnSpc>
                <a:spcPct val="150000"/>
              </a:lnSpc>
              <a:defRPr/>
            </a:pPr>
            <a:r>
              <a:rPr lang="zh-CN" altLang="en-US" sz="1600" dirty="0">
                <a:solidFill>
                  <a:srgbClr val="44546A"/>
                </a:solidFill>
                <a:latin typeface="+mn-ea"/>
              </a:rPr>
              <a:t>   （二）</a:t>
            </a:r>
            <a:r>
              <a:rPr lang="zh-CN" altLang="en-US" sz="1600" strike="dblStrike" dirty="0">
                <a:solidFill>
                  <a:srgbClr val="44546A"/>
                </a:solidFill>
                <a:latin typeface="+mn-ea"/>
              </a:rPr>
              <a:t>检查党组织和党员贯彻执行党的路线方针政策和决议的情况，对</a:t>
            </a:r>
            <a:r>
              <a:rPr lang="zh-CN" altLang="en-US" sz="1600" dirty="0">
                <a:solidFill>
                  <a:srgbClr val="44546A"/>
                </a:solidFill>
                <a:latin typeface="+mn-ea"/>
              </a:rPr>
              <a:t>党员领导干部行使权力进行监督。</a:t>
            </a:r>
          </a:p>
          <a:p>
            <a:pPr lvl="0" indent="457200" algn="just">
              <a:lnSpc>
                <a:spcPct val="150000"/>
              </a:lnSpc>
              <a:defRPr/>
            </a:pPr>
            <a:r>
              <a:rPr lang="zh-CN" altLang="en-US" sz="1600" dirty="0">
                <a:solidFill>
                  <a:srgbClr val="44546A"/>
                </a:solidFill>
                <a:latin typeface="+mn-ea"/>
              </a:rPr>
              <a:t>   （三）</a:t>
            </a:r>
            <a:r>
              <a:rPr lang="zh-CN" altLang="en-US" sz="1600" strike="dblStrike" dirty="0">
                <a:solidFill>
                  <a:srgbClr val="44546A"/>
                </a:solidFill>
                <a:latin typeface="+mn-ea"/>
              </a:rPr>
              <a:t>协助党的委员会加强党风建设和组织协调反腐败工作，推进廉洁教育和廉政文化建设。</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第四章  党的纪律检查工作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第四章  党的纪律检查工作</a:t>
            </a:r>
          </a:p>
        </p:txBody>
      </p:sp>
    </p:spTree>
    <p:extLst>
      <p:ext uri="{BB962C8B-B14F-4D97-AF65-F5344CB8AC3E}">
        <p14:creationId xmlns:p14="http://schemas.microsoft.com/office/powerpoint/2010/main" val="26600173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9610"/>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（四）检查</a:t>
            </a:r>
            <a:r>
              <a:rPr lang="zh-CN" altLang="en-US" sz="1600" b="1" u="heavy" dirty="0">
                <a:solidFill>
                  <a:srgbClr val="44546A"/>
                </a:solidFill>
                <a:latin typeface="+mn-ea"/>
              </a:rPr>
              <a:t>和</a:t>
            </a:r>
            <a:r>
              <a:rPr lang="zh-CN" altLang="en-US" sz="1600" dirty="0">
                <a:solidFill>
                  <a:srgbClr val="44546A"/>
                </a:solidFill>
                <a:latin typeface="+mn-ea"/>
              </a:rPr>
              <a:t>处理党的组织和党员违反党章和其他党内法规的</a:t>
            </a:r>
            <a:r>
              <a:rPr lang="zh-CN" altLang="en-US" sz="1600" b="1" u="heavy" dirty="0">
                <a:solidFill>
                  <a:srgbClr val="44546A"/>
                </a:solidFill>
                <a:latin typeface="+mn-ea"/>
              </a:rPr>
              <a:t>比较重要或者复杂的</a:t>
            </a:r>
            <a:r>
              <a:rPr lang="zh-CN" altLang="en-US" sz="1600" dirty="0">
                <a:solidFill>
                  <a:srgbClr val="44546A"/>
                </a:solidFill>
                <a:latin typeface="+mn-ea"/>
              </a:rPr>
              <a:t>案件，决定或者取消对这些案件中的党员的处分；</a:t>
            </a:r>
            <a:r>
              <a:rPr lang="zh-CN" altLang="en-US" sz="1600" b="1" u="heavy" dirty="0">
                <a:solidFill>
                  <a:srgbClr val="44546A"/>
                </a:solidFill>
                <a:latin typeface="+mn-ea"/>
              </a:rPr>
              <a:t>进行问责或者提出责任追究的建议。</a:t>
            </a:r>
          </a:p>
          <a:p>
            <a:pPr lvl="0" indent="457200" algn="just">
              <a:lnSpc>
                <a:spcPct val="150000"/>
              </a:lnSpc>
              <a:defRPr/>
            </a:pPr>
            <a:r>
              <a:rPr lang="zh-CN" altLang="en-US" sz="1600" dirty="0">
                <a:solidFill>
                  <a:srgbClr val="44546A"/>
                </a:solidFill>
                <a:latin typeface="+mn-ea"/>
              </a:rPr>
              <a:t>（五）受理党员的控告和申诉，保障党员权利不受侵犯。</a:t>
            </a:r>
          </a:p>
          <a:p>
            <a:pPr lvl="0" indent="457200" algn="just">
              <a:lnSpc>
                <a:spcPct val="150000"/>
              </a:lnSpc>
              <a:defRPr/>
            </a:pPr>
            <a:r>
              <a:rPr lang="zh-CN" altLang="en-US" sz="1600" dirty="0">
                <a:solidFill>
                  <a:srgbClr val="44546A"/>
                </a:solidFill>
                <a:latin typeface="+mn-ea"/>
              </a:rPr>
              <a:t>高校纪委应当</a:t>
            </a:r>
            <a:r>
              <a:rPr lang="zh-CN" altLang="en-US" sz="1600" b="1" u="heavy" dirty="0">
                <a:solidFill>
                  <a:srgbClr val="44546A"/>
                </a:solidFill>
                <a:latin typeface="+mn-ea"/>
              </a:rPr>
              <a:t>严格按照职责权限和工作程序处理违犯党纪的线索和案件，</a:t>
            </a:r>
            <a:r>
              <a:rPr lang="zh-CN" altLang="en-US" sz="1600" dirty="0">
                <a:solidFill>
                  <a:srgbClr val="44546A"/>
                </a:solidFill>
                <a:latin typeface="+mn-ea"/>
              </a:rPr>
              <a:t>把处理特别重要或者复杂案件中的问题和处理结果，向同级党委和上级纪委报告。</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（四）检查、处理党的组织和党员违反党的章程和其他党内法规的案件，</a:t>
            </a:r>
            <a:r>
              <a:rPr lang="zh-CN" altLang="en-US" sz="1600" strike="dblStrike" dirty="0">
                <a:solidFill>
                  <a:srgbClr val="44546A"/>
                </a:solidFill>
                <a:latin typeface="+mn-ea"/>
              </a:rPr>
              <a:t>按照有关规定</a:t>
            </a:r>
            <a:r>
              <a:rPr lang="zh-CN" altLang="en-US" sz="1600" dirty="0">
                <a:solidFill>
                  <a:srgbClr val="44546A"/>
                </a:solidFill>
                <a:latin typeface="+mn-ea"/>
              </a:rPr>
              <a:t>决定或取消对这些案件中的党员的处分。</a:t>
            </a:r>
          </a:p>
          <a:p>
            <a:pPr lvl="0" indent="457200" algn="just">
              <a:lnSpc>
                <a:spcPct val="150000"/>
              </a:lnSpc>
              <a:defRPr/>
            </a:pPr>
            <a:r>
              <a:rPr lang="zh-CN" altLang="en-US" sz="1600" dirty="0">
                <a:solidFill>
                  <a:srgbClr val="44546A"/>
                </a:solidFill>
                <a:latin typeface="+mn-ea"/>
              </a:rPr>
              <a:t>（五）受理党员的控告和申诉，保障</a:t>
            </a:r>
            <a:r>
              <a:rPr lang="zh-CN" altLang="en-US" sz="1600" strike="dblStrike" dirty="0">
                <a:solidFill>
                  <a:srgbClr val="44546A"/>
                </a:solidFill>
                <a:latin typeface="+mn-ea"/>
              </a:rPr>
              <a:t>党的章程规定的</a:t>
            </a:r>
            <a:r>
              <a:rPr lang="zh-CN" altLang="en-US" sz="1600" dirty="0">
                <a:solidFill>
                  <a:srgbClr val="44546A"/>
                </a:solidFill>
                <a:latin typeface="+mn-ea"/>
              </a:rPr>
              <a:t>党员权利不受侵犯。</a:t>
            </a:r>
          </a:p>
          <a:p>
            <a:pPr lvl="0" indent="457200" algn="just">
              <a:lnSpc>
                <a:spcPct val="150000"/>
              </a:lnSpc>
              <a:defRPr/>
            </a:pPr>
            <a:r>
              <a:rPr lang="zh-CN" altLang="en-US" sz="1600" dirty="0">
                <a:solidFill>
                  <a:srgbClr val="44546A"/>
                </a:solidFill>
                <a:latin typeface="+mn-ea"/>
              </a:rPr>
              <a:t>高等学校党的纪律检查委员会要把处理特别重要或复杂的案件中的问题和处理</a:t>
            </a:r>
            <a:r>
              <a:rPr lang="zh-CN" altLang="en-US" sz="1600" strike="dblStrike" dirty="0">
                <a:solidFill>
                  <a:srgbClr val="44546A"/>
                </a:solidFill>
                <a:latin typeface="+mn-ea"/>
              </a:rPr>
              <a:t>的</a:t>
            </a:r>
            <a:r>
              <a:rPr lang="zh-CN" altLang="en-US" sz="1600" dirty="0">
                <a:solidFill>
                  <a:srgbClr val="44546A"/>
                </a:solidFill>
                <a:latin typeface="+mn-ea"/>
              </a:rPr>
              <a:t>结果，向同级党的委员会和上级纪律检查委员会报告。</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第四章  党的纪律检查工作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第四章  党的纪律检查工作</a:t>
            </a:r>
          </a:p>
        </p:txBody>
      </p:sp>
    </p:spTree>
    <p:extLst>
      <p:ext uri="{BB962C8B-B14F-4D97-AF65-F5344CB8AC3E}">
        <p14:creationId xmlns:p14="http://schemas.microsoft.com/office/powerpoint/2010/main" val="2425882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第十七</a:t>
            </a:r>
            <a:r>
              <a:rPr lang="zh-CN" altLang="en-US" sz="1600" b="1" dirty="0" smtClean="0">
                <a:solidFill>
                  <a:srgbClr val="44546A"/>
                </a:solidFill>
                <a:latin typeface="+mn-ea"/>
              </a:rPr>
              <a:t>条  </a:t>
            </a:r>
            <a:r>
              <a:rPr lang="zh-CN" altLang="en-US" sz="1600" dirty="0">
                <a:solidFill>
                  <a:srgbClr val="44546A"/>
                </a:solidFill>
                <a:latin typeface="+mn-ea"/>
              </a:rPr>
              <a:t>高校党组织应当构建多层次、多渠道的党员经常性学习教育体系，</a:t>
            </a:r>
            <a:r>
              <a:rPr lang="zh-CN" altLang="en-US" sz="1600" b="1" u="heavy" dirty="0">
                <a:solidFill>
                  <a:srgbClr val="44546A"/>
                </a:solidFill>
                <a:latin typeface="+mn-ea"/>
              </a:rPr>
              <a:t>加强政治理论教育和党史教育，突出政治教育和政治训练，强化党章党规党纪教育、党的宗旨教育、革命传统教育、形势政策教育和知识技能教育，推进“两学一做”学习教育常态化制度化，建立和落实不忘初心、牢记使命的制度。</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第十七条　</a:t>
            </a:r>
            <a:r>
              <a:rPr lang="zh-CN" altLang="en-US" sz="1600" dirty="0">
                <a:solidFill>
                  <a:srgbClr val="44546A"/>
                </a:solidFill>
                <a:latin typeface="+mn-ea"/>
              </a:rPr>
              <a:t>高等学校党组织应当构建多层次、多渠道的党员经常性学习教育体系。</a:t>
            </a:r>
            <a:r>
              <a:rPr lang="zh-CN" altLang="en-US" sz="1600" strike="dblStrike" dirty="0">
                <a:solidFill>
                  <a:srgbClr val="44546A"/>
                </a:solidFill>
                <a:latin typeface="+mn-ea"/>
              </a:rPr>
              <a:t>对党员进行马克思列宁主义、毛泽东思想教育特别是中国特色社会主义理论体系的教育，党的基本路线、基本纲领和党的基本知识教育，并教育党员努力掌握科学文化知识和专业技能，不断提高政治和业务素质。</a:t>
            </a:r>
            <a:endParaRPr lang="en-US" altLang="zh-CN" sz="1600" strike="dblStrike"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第五章  党员队伍建设</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第五章  党员的</a:t>
            </a:r>
            <a:r>
              <a:rPr lang="zh-CN" altLang="en-US" b="1" dirty="0">
                <a:solidFill>
                  <a:schemeClr val="bg1"/>
                </a:solidFill>
                <a:latin typeface="+mn-ea"/>
              </a:rPr>
              <a:t>教育、管理、服务和发展</a:t>
            </a:r>
          </a:p>
        </p:txBody>
      </p:sp>
    </p:spTree>
    <p:extLst>
      <p:ext uri="{BB962C8B-B14F-4D97-AF65-F5344CB8AC3E}">
        <p14:creationId xmlns:p14="http://schemas.microsoft.com/office/powerpoint/2010/main" val="35421366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第十八条 </a:t>
            </a:r>
            <a:r>
              <a:rPr lang="zh-CN" altLang="en-US" sz="1600" b="1" dirty="0" smtClean="0">
                <a:solidFill>
                  <a:srgbClr val="44546A"/>
                </a:solidFill>
                <a:latin typeface="+mn-ea"/>
              </a:rPr>
              <a:t> </a:t>
            </a:r>
            <a:r>
              <a:rPr lang="zh-CN" altLang="en-US" sz="1600" dirty="0" smtClean="0">
                <a:solidFill>
                  <a:srgbClr val="44546A"/>
                </a:solidFill>
                <a:latin typeface="+mn-ea"/>
              </a:rPr>
              <a:t>严格</a:t>
            </a:r>
            <a:r>
              <a:rPr lang="zh-CN" altLang="en-US" sz="1600" dirty="0">
                <a:solidFill>
                  <a:srgbClr val="44546A"/>
                </a:solidFill>
                <a:latin typeface="+mn-ea"/>
              </a:rPr>
              <a:t>党的组织生活，</a:t>
            </a:r>
            <a:r>
              <a:rPr lang="zh-CN" altLang="en-US" sz="1600" b="1" u="heavy" dirty="0">
                <a:solidFill>
                  <a:srgbClr val="44546A"/>
                </a:solidFill>
                <a:latin typeface="+mn-ea"/>
              </a:rPr>
              <a:t>坚持</a:t>
            </a:r>
            <a:r>
              <a:rPr lang="zh-CN" altLang="en-US" sz="1600" dirty="0">
                <a:solidFill>
                  <a:srgbClr val="44546A"/>
                </a:solidFill>
                <a:latin typeface="+mn-ea"/>
              </a:rPr>
              <a:t>开展批评和自我批评，</a:t>
            </a:r>
            <a:r>
              <a:rPr lang="zh-CN" altLang="en-US" sz="1600" b="1" u="heavy" dirty="0">
                <a:solidFill>
                  <a:srgbClr val="44546A"/>
                </a:solidFill>
                <a:latin typeface="+mn-ea"/>
              </a:rPr>
              <a:t>提高“三会一课”质量，开好民主生活会和组织生活会，健全落实谈心谈话、民主评议党员、主题党日等制度，确保党的组织生活经常、认真、严肃。</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第十八条　</a:t>
            </a:r>
            <a:r>
              <a:rPr lang="zh-CN" altLang="en-US" sz="1600" strike="dblStrike" dirty="0">
                <a:solidFill>
                  <a:srgbClr val="44546A"/>
                </a:solidFill>
                <a:latin typeface="+mn-ea"/>
              </a:rPr>
              <a:t>健全党内生活制度，</a:t>
            </a:r>
            <a:r>
              <a:rPr lang="zh-CN" altLang="en-US" sz="1600" dirty="0">
                <a:solidFill>
                  <a:srgbClr val="44546A"/>
                </a:solidFill>
                <a:latin typeface="+mn-ea"/>
              </a:rPr>
              <a:t>严格党的组织生活，开展批评和自我批评，</a:t>
            </a:r>
            <a:r>
              <a:rPr lang="zh-CN" altLang="en-US" sz="1600" strike="dblStrike" dirty="0">
                <a:solidFill>
                  <a:srgbClr val="44546A"/>
                </a:solidFill>
                <a:latin typeface="+mn-ea"/>
              </a:rPr>
              <a:t>建立党员党性定期分析制度，做好民主评议党员工作。深入开展创先争优活动，总结经验，表彰先进。妥善处置不合格党员，严格执行党的纪律。</a:t>
            </a:r>
          </a:p>
          <a:p>
            <a:pPr lvl="0" indent="457200" algn="just">
              <a:lnSpc>
                <a:spcPct val="150000"/>
              </a:lnSpc>
              <a:defRPr/>
            </a:pPr>
            <a:r>
              <a:rPr lang="zh-CN" altLang="en-US" sz="1600" strike="dblStrike" dirty="0">
                <a:solidFill>
                  <a:srgbClr val="44546A"/>
                </a:solidFill>
                <a:latin typeface="+mn-ea"/>
              </a:rPr>
              <a:t>加强流动党员管理和服务，及时将流动到本校的党员编入党的基层组织，积极配合做好流动到校外党员的教育管理工作。</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第五章  党员队伍建设</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第五章  党员的</a:t>
            </a:r>
            <a:r>
              <a:rPr lang="zh-CN" altLang="en-US" b="1" dirty="0">
                <a:solidFill>
                  <a:schemeClr val="bg1"/>
                </a:solidFill>
                <a:latin typeface="+mn-ea"/>
              </a:rPr>
              <a:t>教育、管理、服务和发展</a:t>
            </a:r>
          </a:p>
        </p:txBody>
      </p:sp>
    </p:spTree>
    <p:extLst>
      <p:ext uri="{BB962C8B-B14F-4D97-AF65-F5344CB8AC3E}">
        <p14:creationId xmlns:p14="http://schemas.microsoft.com/office/powerpoint/2010/main" val="8831830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B37ECFA-238E-4B0B-8FEA-C8B72D33FDC4}"/>
              </a:ext>
            </a:extLst>
          </p:cNvPr>
          <p:cNvSpPr/>
          <p:nvPr/>
        </p:nvSpPr>
        <p:spPr>
          <a:xfrm>
            <a:off x="348790" y="1484313"/>
            <a:ext cx="11501834" cy="5076825"/>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ts val="3500"/>
              </a:lnSpc>
              <a:defRPr/>
            </a:pPr>
            <a:endParaRPr lang="en-US" altLang="zh-CN" b="1" dirty="0">
              <a:solidFill>
                <a:srgbClr val="44546A"/>
              </a:solidFill>
              <a:latin typeface="+mn-ea"/>
            </a:endParaRPr>
          </a:p>
          <a:p>
            <a:pPr lvl="0" indent="457200" algn="just">
              <a:lnSpc>
                <a:spcPts val="3500"/>
              </a:lnSpc>
              <a:defRPr/>
            </a:pPr>
            <a:r>
              <a:rPr lang="zh-CN" altLang="en-US" b="1" dirty="0">
                <a:solidFill>
                  <a:srgbClr val="44546A"/>
                </a:solidFill>
                <a:latin typeface="+mn-ea"/>
              </a:rPr>
              <a:t>这次修订的</a:t>
            </a:r>
            <a:r>
              <a:rPr lang="en-US" altLang="zh-CN" b="1" dirty="0">
                <a:solidFill>
                  <a:srgbClr val="44546A"/>
                </a:solidFill>
                <a:latin typeface="+mn-ea"/>
              </a:rPr>
              <a:t>《</a:t>
            </a:r>
            <a:r>
              <a:rPr lang="zh-CN" altLang="en-US" b="1" dirty="0">
                <a:solidFill>
                  <a:srgbClr val="44546A"/>
                </a:solidFill>
                <a:latin typeface="+mn-ea"/>
              </a:rPr>
              <a:t>条例</a:t>
            </a:r>
            <a:r>
              <a:rPr lang="en-US" altLang="zh-CN" b="1" dirty="0">
                <a:solidFill>
                  <a:srgbClr val="44546A"/>
                </a:solidFill>
                <a:latin typeface="+mn-ea"/>
              </a:rPr>
              <a:t>》</a:t>
            </a:r>
            <a:r>
              <a:rPr lang="zh-CN" altLang="en-US" b="1" dirty="0">
                <a:solidFill>
                  <a:srgbClr val="44546A"/>
                </a:solidFill>
                <a:latin typeface="+mn-ea"/>
              </a:rPr>
              <a:t>，深入贯彻</a:t>
            </a:r>
            <a:r>
              <a:rPr lang="zh-CN" altLang="en-US" b="1" dirty="0">
                <a:solidFill>
                  <a:srgbClr val="C00000"/>
                </a:solidFill>
                <a:latin typeface="+mn-ea"/>
              </a:rPr>
              <a:t>习近平新时代中国特色社会主义思想</a:t>
            </a:r>
            <a:r>
              <a:rPr lang="zh-CN" altLang="en-US" b="1" dirty="0">
                <a:solidFill>
                  <a:srgbClr val="44546A"/>
                </a:solidFill>
                <a:latin typeface="+mn-ea"/>
              </a:rPr>
              <a:t>，深入贯彻党的十九大和十九届二中、三中、四中、五中全会精神，贯彻落实</a:t>
            </a:r>
            <a:r>
              <a:rPr lang="zh-CN" altLang="en-US" b="1" dirty="0">
                <a:solidFill>
                  <a:srgbClr val="C00000"/>
                </a:solidFill>
                <a:latin typeface="+mn-ea"/>
              </a:rPr>
              <a:t>新时代党的建设总要求</a:t>
            </a:r>
            <a:r>
              <a:rPr lang="zh-CN" altLang="en-US" b="1" dirty="0">
                <a:solidFill>
                  <a:srgbClr val="44546A"/>
                </a:solidFill>
                <a:latin typeface="+mn-ea"/>
              </a:rPr>
              <a:t>和</a:t>
            </a:r>
            <a:r>
              <a:rPr lang="zh-CN" altLang="en-US" b="1" dirty="0">
                <a:solidFill>
                  <a:srgbClr val="C00000"/>
                </a:solidFill>
                <a:latin typeface="+mn-ea"/>
              </a:rPr>
              <a:t>新时代党的组织路线</a:t>
            </a:r>
            <a:r>
              <a:rPr lang="zh-CN" altLang="en-US" b="1" dirty="0">
                <a:solidFill>
                  <a:srgbClr val="44546A"/>
                </a:solidFill>
                <a:latin typeface="+mn-ea"/>
              </a:rPr>
              <a:t>，坚持以</a:t>
            </a:r>
            <a:r>
              <a:rPr lang="zh-CN" altLang="en-US" b="1" dirty="0">
                <a:solidFill>
                  <a:srgbClr val="C00000"/>
                </a:solidFill>
                <a:latin typeface="+mn-ea"/>
              </a:rPr>
              <a:t>党章</a:t>
            </a:r>
            <a:r>
              <a:rPr lang="zh-CN" altLang="en-US" b="1" dirty="0">
                <a:solidFill>
                  <a:srgbClr val="44546A"/>
                </a:solidFill>
                <a:latin typeface="+mn-ea"/>
              </a:rPr>
              <a:t>为根本依据，对高校基层党组织工作作出</a:t>
            </a:r>
            <a:r>
              <a:rPr lang="zh-CN" altLang="en-US" b="1" dirty="0">
                <a:solidFill>
                  <a:srgbClr val="C00000"/>
                </a:solidFill>
                <a:latin typeface="+mn-ea"/>
              </a:rPr>
              <a:t>全面规范</a:t>
            </a:r>
            <a:r>
              <a:rPr lang="zh-CN" altLang="en-US" b="1" dirty="0">
                <a:solidFill>
                  <a:srgbClr val="44546A"/>
                </a:solidFill>
                <a:latin typeface="+mn-ea"/>
              </a:rPr>
              <a:t>，体现了近年来高校党建工作的理论、实践和制度创新成果，是</a:t>
            </a:r>
            <a:r>
              <a:rPr lang="zh-CN" altLang="en-US" b="1" dirty="0">
                <a:solidFill>
                  <a:srgbClr val="C00000"/>
                </a:solidFill>
                <a:latin typeface="+mn-ea"/>
              </a:rPr>
              <a:t>新时代高校党的建设的基本遵循</a:t>
            </a:r>
            <a:r>
              <a:rPr lang="zh-CN" altLang="en-US" b="1" dirty="0">
                <a:solidFill>
                  <a:srgbClr val="44546A"/>
                </a:solidFill>
                <a:latin typeface="+mn-ea"/>
              </a:rPr>
              <a:t>。</a:t>
            </a:r>
            <a:endParaRPr lang="en-US" altLang="zh-CN" b="1" dirty="0">
              <a:solidFill>
                <a:srgbClr val="44546A"/>
              </a:solidFill>
              <a:latin typeface="+mn-ea"/>
            </a:endParaRPr>
          </a:p>
          <a:p>
            <a:pPr lvl="0" indent="457200" algn="just">
              <a:lnSpc>
                <a:spcPts val="3500"/>
              </a:lnSpc>
              <a:defRPr/>
            </a:pPr>
            <a:endParaRPr lang="en-US" altLang="zh-CN" b="1" dirty="0">
              <a:solidFill>
                <a:srgbClr val="44546A"/>
              </a:solidFill>
              <a:latin typeface="+mn-ea"/>
            </a:endParaRPr>
          </a:p>
          <a:p>
            <a:pPr lvl="0" indent="457200" algn="just">
              <a:lnSpc>
                <a:spcPts val="3500"/>
              </a:lnSpc>
              <a:defRPr/>
            </a:pPr>
            <a:r>
              <a:rPr lang="en-US" altLang="zh-CN" b="1" dirty="0">
                <a:solidFill>
                  <a:srgbClr val="C00000"/>
                </a:solidFill>
                <a:latin typeface="+mn-ea"/>
              </a:rPr>
              <a:t>《</a:t>
            </a:r>
            <a:r>
              <a:rPr lang="zh-CN" altLang="en-US" b="1" dirty="0">
                <a:solidFill>
                  <a:srgbClr val="C00000"/>
                </a:solidFill>
                <a:latin typeface="+mn-ea"/>
              </a:rPr>
              <a:t>条例</a:t>
            </a:r>
            <a:r>
              <a:rPr lang="en-US" altLang="zh-CN" b="1" dirty="0">
                <a:solidFill>
                  <a:srgbClr val="C00000"/>
                </a:solidFill>
                <a:latin typeface="+mn-ea"/>
              </a:rPr>
              <a:t>》</a:t>
            </a:r>
            <a:r>
              <a:rPr lang="zh-CN" altLang="en-US" b="1" dirty="0">
                <a:solidFill>
                  <a:srgbClr val="C00000"/>
                </a:solidFill>
                <a:latin typeface="+mn-ea"/>
              </a:rPr>
              <a:t>的修订和实施，对于全面贯彻党的教育方针，落实立德树人根本任务，建设高质量教育体系，培养社会主义建设者和接班人，具有十分重要的意义。</a:t>
            </a:r>
            <a:endParaRPr lang="en-US" altLang="zh-CN" dirty="0">
              <a:solidFill>
                <a:srgbClr val="C00000"/>
              </a:solidFill>
              <a:latin typeface="+mn-ea"/>
            </a:endParaRPr>
          </a:p>
        </p:txBody>
      </p:sp>
      <p:sp>
        <p:nvSpPr>
          <p:cNvPr id="12" name="矩形 11">
            <a:extLst>
              <a:ext uri="{FF2B5EF4-FFF2-40B4-BE49-F238E27FC236}">
                <a16:creationId xmlns:a16="http://schemas.microsoft.com/office/drawing/2014/main" id="{95BBB88B-591E-4746-8E81-7295960227D7}"/>
              </a:ext>
            </a:extLst>
          </p:cNvPr>
          <p:cNvSpPr/>
          <p:nvPr/>
        </p:nvSpPr>
        <p:spPr>
          <a:xfrm>
            <a:off x="348790" y="987641"/>
            <a:ext cx="7149290" cy="453457"/>
          </a:xfrm>
          <a:prstGeom prst="rect">
            <a:avLst/>
          </a:prstGeom>
          <a:noFill/>
          <a:ln>
            <a:noFill/>
          </a:ln>
        </p:spPr>
        <p:txBody>
          <a:bodyPr wrap="square">
            <a:spAutoFit/>
          </a:bodyPr>
          <a:lstStyle/>
          <a:p>
            <a:pPr indent="457200">
              <a:lnSpc>
                <a:spcPct val="130000"/>
              </a:lnSpc>
            </a:pPr>
            <a:r>
              <a:rPr lang="en-US" altLang="zh-CN" sz="2000" b="1" dirty="0">
                <a:solidFill>
                  <a:srgbClr val="C00000"/>
                </a:solidFill>
                <a:latin typeface="+mj-ea"/>
                <a:ea typeface="+mj-ea"/>
              </a:rPr>
              <a:t>2. </a:t>
            </a:r>
            <a:r>
              <a:rPr lang="zh-CN" altLang="en-US" sz="2000" b="1" dirty="0">
                <a:solidFill>
                  <a:srgbClr val="C00000"/>
                </a:solidFill>
                <a:latin typeface="+mj-ea"/>
                <a:ea typeface="+mj-ea"/>
              </a:rPr>
              <a:t>修订</a:t>
            </a:r>
            <a:r>
              <a:rPr lang="en-US" altLang="zh-CN" sz="2000" b="1" dirty="0">
                <a:solidFill>
                  <a:srgbClr val="C00000"/>
                </a:solidFill>
                <a:latin typeface="+mj-ea"/>
                <a:ea typeface="+mj-ea"/>
              </a:rPr>
              <a:t>《</a:t>
            </a:r>
            <a:r>
              <a:rPr lang="zh-CN" altLang="en-US" sz="2000" b="1" dirty="0">
                <a:solidFill>
                  <a:srgbClr val="C00000"/>
                </a:solidFill>
                <a:latin typeface="+mj-ea"/>
                <a:ea typeface="+mj-ea"/>
              </a:rPr>
              <a:t>条例</a:t>
            </a:r>
            <a:r>
              <a:rPr lang="en-US" altLang="zh-CN" sz="2000" b="1" dirty="0">
                <a:solidFill>
                  <a:srgbClr val="C00000"/>
                </a:solidFill>
                <a:latin typeface="+mj-ea"/>
                <a:ea typeface="+mj-ea"/>
              </a:rPr>
              <a:t>》</a:t>
            </a:r>
            <a:r>
              <a:rPr lang="zh-CN" altLang="en-US" sz="2000" b="1" dirty="0">
                <a:solidFill>
                  <a:srgbClr val="C00000"/>
                </a:solidFill>
                <a:latin typeface="+mj-ea"/>
                <a:ea typeface="+mj-ea"/>
              </a:rPr>
              <a:t>的重要意义</a:t>
            </a:r>
          </a:p>
        </p:txBody>
      </p:sp>
      <p:sp>
        <p:nvSpPr>
          <p:cNvPr id="6" name="文本占位符 4"/>
          <p:cNvSpPr>
            <a:spLocks noGrp="1"/>
          </p:cNvSpPr>
          <p:nvPr>
            <p:ph type="body" sz="quarter" idx="11"/>
          </p:nvPr>
        </p:nvSpPr>
        <p:spPr>
          <a:xfrm>
            <a:off x="1075351" y="43657"/>
            <a:ext cx="7719857" cy="598488"/>
          </a:xfrm>
        </p:spPr>
        <p:txBody>
          <a:bodyPr/>
          <a:lstStyle/>
          <a:p>
            <a:r>
              <a:rPr lang="zh-CN" altLang="en-US" sz="2000" dirty="0"/>
              <a:t>一、修订工作简要介绍</a:t>
            </a:r>
          </a:p>
        </p:txBody>
      </p:sp>
    </p:spTree>
    <p:extLst>
      <p:ext uri="{BB962C8B-B14F-4D97-AF65-F5344CB8AC3E}">
        <p14:creationId xmlns:p14="http://schemas.microsoft.com/office/powerpoint/2010/main" val="2128164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第十九条 </a:t>
            </a:r>
            <a:r>
              <a:rPr lang="zh-CN" altLang="en-US" sz="1600" b="1" dirty="0" smtClean="0">
                <a:solidFill>
                  <a:srgbClr val="44546A"/>
                </a:solidFill>
                <a:latin typeface="+mn-ea"/>
              </a:rPr>
              <a:t> </a:t>
            </a:r>
            <a:r>
              <a:rPr lang="zh-CN" altLang="en-US" sz="1600" b="1" u="heavy" dirty="0" smtClean="0">
                <a:solidFill>
                  <a:srgbClr val="44546A"/>
                </a:solidFill>
                <a:latin typeface="+mn-ea"/>
              </a:rPr>
              <a:t>强化</a:t>
            </a:r>
            <a:r>
              <a:rPr lang="zh-CN" altLang="en-US" sz="1600" b="1" u="heavy" dirty="0">
                <a:solidFill>
                  <a:srgbClr val="44546A"/>
                </a:solidFill>
                <a:latin typeface="+mn-ea"/>
              </a:rPr>
              <a:t>党员日常管理，及时转接党员组织关系，督促党员按期足额交纳党费。加强流动党员管理和服务，做好毕业生党员、出国（境）学习研究党员组织关系和党籍管理工作。</a:t>
            </a:r>
            <a:r>
              <a:rPr lang="zh-CN" altLang="en-US" sz="1600" dirty="0">
                <a:solidFill>
                  <a:srgbClr val="44546A"/>
                </a:solidFill>
                <a:latin typeface="+mn-ea"/>
              </a:rPr>
              <a:t>关心党员</a:t>
            </a:r>
            <a:r>
              <a:rPr lang="zh-CN" altLang="en-US" sz="1600" b="1" u="heavy" dirty="0">
                <a:solidFill>
                  <a:srgbClr val="44546A"/>
                </a:solidFill>
                <a:latin typeface="+mn-ea"/>
              </a:rPr>
              <a:t>思想</a:t>
            </a:r>
            <a:r>
              <a:rPr lang="zh-CN" altLang="en-US" sz="1600" dirty="0">
                <a:solidFill>
                  <a:srgbClr val="44546A"/>
                </a:solidFill>
                <a:latin typeface="+mn-ea"/>
              </a:rPr>
              <a:t>、学习、工作和生活，健全党内关怀、帮扶</a:t>
            </a:r>
            <a:r>
              <a:rPr lang="zh-CN" altLang="en-US" sz="1600" b="1" u="heavy" dirty="0">
                <a:solidFill>
                  <a:srgbClr val="44546A"/>
                </a:solidFill>
                <a:latin typeface="+mn-ea"/>
              </a:rPr>
              <a:t>长效</a:t>
            </a:r>
            <a:r>
              <a:rPr lang="zh-CN" altLang="en-US" sz="1600" dirty="0">
                <a:solidFill>
                  <a:srgbClr val="44546A"/>
                </a:solidFill>
                <a:latin typeface="+mn-ea"/>
              </a:rPr>
              <a:t>机制。</a:t>
            </a:r>
            <a:r>
              <a:rPr lang="zh-CN" altLang="en-US" sz="1600" b="1" u="heavy" dirty="0">
                <a:solidFill>
                  <a:srgbClr val="44546A"/>
                </a:solidFill>
                <a:latin typeface="+mn-ea"/>
              </a:rPr>
              <a:t>搭建党员发挥先锋模范作用平台，健全</a:t>
            </a:r>
            <a:r>
              <a:rPr lang="zh-CN" altLang="en-US" sz="1600" dirty="0">
                <a:solidFill>
                  <a:srgbClr val="44546A"/>
                </a:solidFill>
                <a:latin typeface="+mn-ea"/>
              </a:rPr>
              <a:t>党员联系和服务群众工作体系。</a:t>
            </a:r>
            <a:r>
              <a:rPr lang="zh-CN" altLang="en-US" sz="1600" b="1" u="heavy" dirty="0">
                <a:solidFill>
                  <a:srgbClr val="44546A"/>
                </a:solidFill>
                <a:latin typeface="+mn-ea"/>
              </a:rPr>
              <a:t>妥善处置不合格党员，严格执行党的纪律。</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第十九条　</a:t>
            </a:r>
            <a:r>
              <a:rPr lang="zh-CN" altLang="en-US" sz="1600" dirty="0">
                <a:solidFill>
                  <a:srgbClr val="44546A"/>
                </a:solidFill>
                <a:latin typeface="+mn-ea"/>
              </a:rPr>
              <a:t>关心党员学习、工作和生活，</a:t>
            </a:r>
            <a:r>
              <a:rPr lang="zh-CN" altLang="en-US" sz="1600" strike="dblStrike" dirty="0">
                <a:solidFill>
                  <a:srgbClr val="44546A"/>
                </a:solidFill>
                <a:latin typeface="+mn-ea"/>
              </a:rPr>
              <a:t>建立</a:t>
            </a:r>
            <a:r>
              <a:rPr lang="zh-CN" altLang="en-US" sz="1600" dirty="0">
                <a:solidFill>
                  <a:srgbClr val="44546A"/>
                </a:solidFill>
                <a:latin typeface="+mn-ea"/>
              </a:rPr>
              <a:t>健全党内激励、关怀、帮扶机制，</a:t>
            </a:r>
            <a:r>
              <a:rPr lang="zh-CN" altLang="en-US" sz="1600" strike="dblStrike" dirty="0">
                <a:solidFill>
                  <a:srgbClr val="44546A"/>
                </a:solidFill>
                <a:latin typeface="+mn-ea"/>
              </a:rPr>
              <a:t>拓宽</a:t>
            </a:r>
            <a:r>
              <a:rPr lang="zh-CN" altLang="en-US" sz="1600" dirty="0">
                <a:solidFill>
                  <a:srgbClr val="44546A"/>
                </a:solidFill>
                <a:latin typeface="+mn-ea"/>
              </a:rPr>
              <a:t>党员</a:t>
            </a:r>
            <a:r>
              <a:rPr lang="zh-CN" altLang="en-US" sz="1600" strike="dblStrike" dirty="0">
                <a:solidFill>
                  <a:srgbClr val="44546A"/>
                </a:solidFill>
                <a:latin typeface="+mn-ea"/>
              </a:rPr>
              <a:t>服务群众渠道，建立</a:t>
            </a:r>
            <a:r>
              <a:rPr lang="zh-CN" altLang="en-US" sz="1600" dirty="0">
                <a:solidFill>
                  <a:srgbClr val="44546A"/>
                </a:solidFill>
                <a:latin typeface="+mn-ea"/>
              </a:rPr>
              <a:t>党员联系和服务群众工作体系。</a:t>
            </a: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第五章  党员队伍建设</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第五章  党员的</a:t>
            </a:r>
            <a:r>
              <a:rPr lang="zh-CN" altLang="en-US" b="1" dirty="0">
                <a:solidFill>
                  <a:schemeClr val="bg1"/>
                </a:solidFill>
                <a:latin typeface="+mn-ea"/>
              </a:rPr>
              <a:t>教育、管理、服务和发展</a:t>
            </a:r>
          </a:p>
        </p:txBody>
      </p:sp>
    </p:spTree>
    <p:extLst>
      <p:ext uri="{BB962C8B-B14F-4D97-AF65-F5344CB8AC3E}">
        <p14:creationId xmlns:p14="http://schemas.microsoft.com/office/powerpoint/2010/main" val="42337898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第二十条 </a:t>
            </a:r>
            <a:r>
              <a:rPr lang="zh-CN" altLang="en-US" sz="1600" b="1" dirty="0" smtClean="0">
                <a:solidFill>
                  <a:srgbClr val="44546A"/>
                </a:solidFill>
                <a:latin typeface="+mn-ea"/>
              </a:rPr>
              <a:t> </a:t>
            </a:r>
            <a:r>
              <a:rPr lang="zh-CN" altLang="en-US" sz="1600" dirty="0" smtClean="0">
                <a:solidFill>
                  <a:srgbClr val="44546A"/>
                </a:solidFill>
                <a:latin typeface="+mn-ea"/>
              </a:rPr>
              <a:t>尊重</a:t>
            </a:r>
            <a:r>
              <a:rPr lang="zh-CN" altLang="en-US" sz="1600" dirty="0">
                <a:solidFill>
                  <a:srgbClr val="44546A"/>
                </a:solidFill>
                <a:latin typeface="+mn-ea"/>
              </a:rPr>
              <a:t>党员主体地位，</a:t>
            </a:r>
            <a:r>
              <a:rPr lang="zh-CN" altLang="en-US" sz="1600" b="1" u="heavy" dirty="0">
                <a:solidFill>
                  <a:srgbClr val="44546A"/>
                </a:solidFill>
                <a:latin typeface="+mn-ea"/>
              </a:rPr>
              <a:t>发扬党内民主，</a:t>
            </a:r>
            <a:r>
              <a:rPr lang="zh-CN" altLang="en-US" sz="1600" dirty="0">
                <a:solidFill>
                  <a:srgbClr val="44546A"/>
                </a:solidFill>
                <a:latin typeface="+mn-ea"/>
              </a:rPr>
              <a:t>保障党员权利，推进党务公开。高校党组织讨论决定重要事项前，应当充分听取党员的意见，党内重要情况及时向党员通报。</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第二十条　</a:t>
            </a:r>
            <a:r>
              <a:rPr lang="zh-CN" altLang="en-US" sz="1600" dirty="0">
                <a:solidFill>
                  <a:srgbClr val="44546A"/>
                </a:solidFill>
                <a:latin typeface="+mn-ea"/>
              </a:rPr>
              <a:t>尊重党员主体地位，保障党员民主权利，推进党务公开，</a:t>
            </a:r>
            <a:r>
              <a:rPr lang="zh-CN" altLang="en-US" sz="1600" strike="dblStrike" dirty="0">
                <a:solidFill>
                  <a:srgbClr val="44546A"/>
                </a:solidFill>
                <a:latin typeface="+mn-ea"/>
              </a:rPr>
              <a:t>营造党内民主讨论环境，积极推进党内民主建设</a:t>
            </a:r>
            <a:r>
              <a:rPr lang="zh-CN" altLang="en-US" sz="1600" dirty="0">
                <a:solidFill>
                  <a:srgbClr val="44546A"/>
                </a:solidFill>
                <a:latin typeface="+mn-ea"/>
              </a:rPr>
              <a:t>。学校党组织讨论决定重要事项前，应当充分听取党员的意见，党内重要情况要及时向党员通报。</a:t>
            </a: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第五章  党员队伍建设</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第五章  党员的</a:t>
            </a:r>
            <a:r>
              <a:rPr lang="zh-CN" altLang="en-US" b="1" dirty="0">
                <a:solidFill>
                  <a:schemeClr val="bg1"/>
                </a:solidFill>
                <a:latin typeface="+mn-ea"/>
              </a:rPr>
              <a:t>教育、管理、服务和发展</a:t>
            </a:r>
          </a:p>
        </p:txBody>
      </p:sp>
    </p:spTree>
    <p:extLst>
      <p:ext uri="{BB962C8B-B14F-4D97-AF65-F5344CB8AC3E}">
        <p14:creationId xmlns:p14="http://schemas.microsoft.com/office/powerpoint/2010/main" val="8914057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第二十一条 </a:t>
            </a:r>
            <a:r>
              <a:rPr lang="zh-CN" altLang="en-US" sz="1600" b="1" dirty="0" smtClean="0">
                <a:solidFill>
                  <a:srgbClr val="44546A"/>
                </a:solidFill>
                <a:latin typeface="+mn-ea"/>
              </a:rPr>
              <a:t> </a:t>
            </a:r>
            <a:r>
              <a:rPr lang="zh-CN" altLang="en-US" sz="1600" dirty="0" smtClean="0">
                <a:solidFill>
                  <a:srgbClr val="44546A"/>
                </a:solidFill>
                <a:latin typeface="+mn-ea"/>
              </a:rPr>
              <a:t>按照</a:t>
            </a:r>
            <a:r>
              <a:rPr lang="zh-CN" altLang="en-US" sz="1600" dirty="0">
                <a:solidFill>
                  <a:srgbClr val="44546A"/>
                </a:solidFill>
                <a:latin typeface="+mn-ea"/>
              </a:rPr>
              <a:t>坚持标准、保证质量、改善结构、慎重发展的方针和有关规定，</a:t>
            </a:r>
            <a:r>
              <a:rPr lang="zh-CN" altLang="en-US" sz="1600" b="1" u="heavy" dirty="0">
                <a:solidFill>
                  <a:srgbClr val="44546A"/>
                </a:solidFill>
                <a:latin typeface="+mn-ea"/>
              </a:rPr>
              <a:t>把政治标准放在首位，</a:t>
            </a:r>
            <a:r>
              <a:rPr lang="zh-CN" altLang="en-US" sz="1600" dirty="0">
                <a:solidFill>
                  <a:srgbClr val="44546A"/>
                </a:solidFill>
                <a:latin typeface="+mn-ea"/>
              </a:rPr>
              <a:t>加强对入党积极分子的教育、培养和考察，加强在</a:t>
            </a:r>
            <a:r>
              <a:rPr lang="zh-CN" altLang="en-US" sz="1600" b="1" u="heavy" dirty="0">
                <a:solidFill>
                  <a:srgbClr val="44546A"/>
                </a:solidFill>
                <a:latin typeface="+mn-ea"/>
              </a:rPr>
              <a:t>高层次人才</a:t>
            </a:r>
            <a:r>
              <a:rPr lang="zh-CN" altLang="en-US" sz="1600" dirty="0">
                <a:solidFill>
                  <a:srgbClr val="44546A"/>
                </a:solidFill>
                <a:latin typeface="+mn-ea"/>
              </a:rPr>
              <a:t>、优秀青年教师</a:t>
            </a:r>
            <a:r>
              <a:rPr lang="zh-CN" altLang="en-US" sz="1600" b="1" u="heavy" dirty="0">
                <a:solidFill>
                  <a:srgbClr val="44546A"/>
                </a:solidFill>
                <a:latin typeface="+mn-ea"/>
              </a:rPr>
              <a:t>和</a:t>
            </a:r>
            <a:r>
              <a:rPr lang="zh-CN" altLang="en-US" sz="1600" dirty="0">
                <a:solidFill>
                  <a:srgbClr val="44546A"/>
                </a:solidFill>
                <a:latin typeface="+mn-ea"/>
              </a:rPr>
              <a:t>优秀学生中发展党员工作。</a:t>
            </a:r>
            <a:r>
              <a:rPr lang="zh-CN" altLang="en-US" sz="1600" b="1" u="heavy" dirty="0">
                <a:solidFill>
                  <a:srgbClr val="44546A"/>
                </a:solidFill>
                <a:latin typeface="+mn-ea"/>
              </a:rPr>
              <a:t>建立党员领导干部和党员学术带头人直接联系培养教师入党积极分子制度。将团组织推优作为确定学生入党积极分子的重要渠道。建立从高中到大学、从大学到研究生阶段入党积极分子接续培养机制，加大在高校低年级学生中发展党员力度。</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第二十一条　</a:t>
            </a:r>
            <a:r>
              <a:rPr lang="zh-CN" altLang="en-US" sz="1600" dirty="0">
                <a:solidFill>
                  <a:srgbClr val="44546A"/>
                </a:solidFill>
                <a:latin typeface="+mn-ea"/>
              </a:rPr>
              <a:t>按照坚持标准、保证质量、改善结构、慎重发展的方针和有关规定，加强对入党积极分子的教育、培养和考察，加强在优秀青年教师、优秀学生中发展党员工作。</a:t>
            </a: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第五章  党员队伍建设</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第五章  党员的</a:t>
            </a:r>
            <a:r>
              <a:rPr lang="zh-CN" altLang="en-US" b="1" dirty="0">
                <a:solidFill>
                  <a:schemeClr val="bg1"/>
                </a:solidFill>
                <a:latin typeface="+mn-ea"/>
              </a:rPr>
              <a:t>教育、管理、服务和发展</a:t>
            </a:r>
          </a:p>
        </p:txBody>
      </p:sp>
    </p:spTree>
    <p:extLst>
      <p:ext uri="{BB962C8B-B14F-4D97-AF65-F5344CB8AC3E}">
        <p14:creationId xmlns:p14="http://schemas.microsoft.com/office/powerpoint/2010/main" val="2481008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第二十二</a:t>
            </a:r>
            <a:r>
              <a:rPr lang="zh-CN" altLang="en-US" sz="1600" b="1" dirty="0" smtClean="0">
                <a:solidFill>
                  <a:srgbClr val="44546A"/>
                </a:solidFill>
                <a:latin typeface="+mn-ea"/>
              </a:rPr>
              <a:t>条  </a:t>
            </a:r>
            <a:r>
              <a:rPr lang="zh-CN" altLang="en-US" sz="1600" dirty="0">
                <a:solidFill>
                  <a:srgbClr val="44546A"/>
                </a:solidFill>
                <a:latin typeface="+mn-ea"/>
              </a:rPr>
              <a:t>高校党委应当</a:t>
            </a:r>
            <a:r>
              <a:rPr lang="zh-CN" altLang="en-US" sz="1600" b="1" u="heavy" dirty="0">
                <a:solidFill>
                  <a:srgbClr val="44546A"/>
                </a:solidFill>
                <a:latin typeface="+mn-ea"/>
              </a:rPr>
              <a:t>设立</a:t>
            </a:r>
            <a:r>
              <a:rPr lang="zh-CN" altLang="en-US" sz="1600" dirty="0">
                <a:solidFill>
                  <a:srgbClr val="44546A"/>
                </a:solidFill>
                <a:latin typeface="+mn-ea"/>
              </a:rPr>
              <a:t>党校。党校的主要任务是培训党员、干部和入党积极分子。</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1980044"/>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第二十二条　</a:t>
            </a:r>
            <a:r>
              <a:rPr lang="zh-CN" altLang="en-US" sz="1600" dirty="0">
                <a:solidFill>
                  <a:srgbClr val="44546A"/>
                </a:solidFill>
                <a:latin typeface="+mn-ea"/>
              </a:rPr>
              <a:t>高等学校党的委员会应当</a:t>
            </a:r>
            <a:r>
              <a:rPr lang="zh-CN" altLang="en-US" sz="1600" strike="dblStrike" dirty="0">
                <a:solidFill>
                  <a:srgbClr val="44546A"/>
                </a:solidFill>
                <a:latin typeface="+mn-ea"/>
              </a:rPr>
              <a:t>建立</a:t>
            </a:r>
            <a:r>
              <a:rPr lang="zh-CN" altLang="en-US" sz="1600" dirty="0">
                <a:solidFill>
                  <a:srgbClr val="44546A"/>
                </a:solidFill>
                <a:latin typeface="+mn-ea"/>
              </a:rPr>
              <a:t>党校。党校的主要任务是培训党员、干部和入党积极分子。</a:t>
            </a: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第五章  党员队伍建设</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第五章  党员的</a:t>
            </a:r>
            <a:r>
              <a:rPr lang="zh-CN" altLang="en-US" b="1" dirty="0">
                <a:solidFill>
                  <a:schemeClr val="bg1"/>
                </a:solidFill>
                <a:latin typeface="+mn-ea"/>
              </a:rPr>
              <a:t>教育、管理、服务和发展</a:t>
            </a:r>
          </a:p>
        </p:txBody>
      </p:sp>
    </p:spTree>
    <p:extLst>
      <p:ext uri="{BB962C8B-B14F-4D97-AF65-F5344CB8AC3E}">
        <p14:creationId xmlns:p14="http://schemas.microsoft.com/office/powerpoint/2010/main" val="40253121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b="1" dirty="0">
                <a:solidFill>
                  <a:srgbClr val="44546A"/>
                </a:solidFill>
                <a:latin typeface="+mn-ea"/>
              </a:rPr>
              <a:t>第二十三条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党委应当坚持党管干部原则，</a:t>
            </a:r>
            <a:r>
              <a:rPr lang="zh-CN" altLang="en-US" sz="1600" b="1" u="heavy" dirty="0">
                <a:solidFill>
                  <a:srgbClr val="44546A"/>
                </a:solidFill>
                <a:latin typeface="+mn-ea"/>
              </a:rPr>
              <a:t>按照干部管理权限</a:t>
            </a:r>
            <a:r>
              <a:rPr lang="zh-CN" altLang="en-US" sz="1600" dirty="0">
                <a:solidFill>
                  <a:srgbClr val="44546A"/>
                </a:solidFill>
                <a:latin typeface="+mn-ea"/>
              </a:rPr>
              <a:t>对学校干部实行统一管理。</a:t>
            </a:r>
            <a:r>
              <a:rPr lang="zh-CN" altLang="en-US" sz="1600" b="1" u="heavy" dirty="0">
                <a:solidFill>
                  <a:srgbClr val="44546A"/>
                </a:solidFill>
                <a:latin typeface="+mn-ea"/>
              </a:rPr>
              <a:t>选拔任用干部，必须突出政治标准，坚持德才兼备、以德为先，坚持五湖四海、任人唯贤，坚持事业为上、公道正派，坚持注重实绩、群众公认，努力实现</a:t>
            </a:r>
            <a:r>
              <a:rPr lang="zh-CN" altLang="en-US" sz="1600" dirty="0">
                <a:solidFill>
                  <a:srgbClr val="44546A"/>
                </a:solidFill>
                <a:latin typeface="+mn-ea"/>
              </a:rPr>
              <a:t>干部队伍革命化、年轻化、知识化、专业化，</a:t>
            </a:r>
            <a:r>
              <a:rPr lang="zh-CN" altLang="en-US" sz="1600" b="1" u="heavy" dirty="0">
                <a:solidFill>
                  <a:srgbClr val="44546A"/>
                </a:solidFill>
                <a:latin typeface="+mn-ea"/>
              </a:rPr>
              <a:t>建设忠诚干净担当的高素质专业化干部队伍。</a:t>
            </a:r>
            <a:endParaRPr lang="en-US" altLang="zh-CN" sz="1600" b="1" u="heavy" dirty="0">
              <a:solidFill>
                <a:srgbClr val="44546A"/>
              </a:solidFill>
              <a:latin typeface="+mn-ea"/>
            </a:endParaRPr>
          </a:p>
          <a:p>
            <a:pPr lvl="0" indent="457200" algn="just">
              <a:lnSpc>
                <a:spcPct val="150000"/>
              </a:lnSpc>
              <a:defRPr/>
            </a:pPr>
            <a:r>
              <a:rPr lang="zh-CN" altLang="en-US" sz="1600" b="1" u="heavy" dirty="0">
                <a:solidFill>
                  <a:srgbClr val="44546A"/>
                </a:solidFill>
                <a:latin typeface="+mn-ea"/>
              </a:rPr>
              <a:t>选拔任用</a:t>
            </a:r>
            <a:r>
              <a:rPr lang="zh-CN" altLang="en-US" sz="1600" dirty="0">
                <a:solidFill>
                  <a:srgbClr val="44546A"/>
                </a:solidFill>
                <a:latin typeface="+mn-ea"/>
              </a:rPr>
              <a:t>学校中层</a:t>
            </a:r>
            <a:r>
              <a:rPr lang="zh-CN" altLang="en-US" sz="1600" b="1" u="heavy" dirty="0">
                <a:solidFill>
                  <a:srgbClr val="44546A"/>
                </a:solidFill>
                <a:latin typeface="+mn-ea"/>
              </a:rPr>
              <a:t>管理人员</a:t>
            </a:r>
            <a:r>
              <a:rPr lang="zh-CN" altLang="en-US" sz="1600" dirty="0">
                <a:solidFill>
                  <a:srgbClr val="44546A"/>
                </a:solidFill>
                <a:latin typeface="+mn-ea"/>
              </a:rPr>
              <a:t>，</a:t>
            </a:r>
            <a:r>
              <a:rPr lang="zh-CN" altLang="en-US" sz="1600" b="1" u="heavy" dirty="0">
                <a:solidFill>
                  <a:srgbClr val="44546A"/>
                </a:solidFill>
                <a:latin typeface="+mn-ea"/>
              </a:rPr>
              <a:t>由高校党委及其组织部门按照有关规定进行分析研判和动议、民主推荐、考察，充分听取有关方面意见</a:t>
            </a:r>
            <a:r>
              <a:rPr lang="zh-CN" altLang="en-US" sz="1600" dirty="0">
                <a:solidFill>
                  <a:srgbClr val="44546A"/>
                </a:solidFill>
                <a:latin typeface="+mn-ea"/>
              </a:rPr>
              <a:t>，经高校党委（常委会）集体讨论决定，按照规定程序办理。</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b="1" dirty="0">
                <a:solidFill>
                  <a:srgbClr val="44546A"/>
                </a:solidFill>
                <a:latin typeface="+mn-ea"/>
              </a:rPr>
              <a:t>第二十三条　</a:t>
            </a:r>
            <a:r>
              <a:rPr lang="zh-CN" altLang="en-US" sz="1600" dirty="0">
                <a:solidFill>
                  <a:srgbClr val="44546A"/>
                </a:solidFill>
                <a:latin typeface="+mn-ea"/>
              </a:rPr>
              <a:t>高等学校党的委员会要坚持党管干部</a:t>
            </a:r>
            <a:r>
              <a:rPr lang="zh-CN" altLang="en-US" sz="1600" strike="dblStrike" dirty="0">
                <a:solidFill>
                  <a:srgbClr val="44546A"/>
                </a:solidFill>
                <a:latin typeface="+mn-ea"/>
              </a:rPr>
              <a:t>的</a:t>
            </a:r>
            <a:r>
              <a:rPr lang="zh-CN" altLang="en-US" sz="1600" dirty="0">
                <a:solidFill>
                  <a:srgbClr val="44546A"/>
                </a:solidFill>
                <a:latin typeface="+mn-ea"/>
              </a:rPr>
              <a:t>原则，对学校</a:t>
            </a:r>
            <a:r>
              <a:rPr lang="zh-CN" altLang="en-US" sz="1600" strike="dblStrike" dirty="0">
                <a:solidFill>
                  <a:srgbClr val="44546A"/>
                </a:solidFill>
                <a:latin typeface="+mn-ea"/>
              </a:rPr>
              <a:t>党政</a:t>
            </a:r>
            <a:r>
              <a:rPr lang="zh-CN" altLang="en-US" sz="1600" dirty="0">
                <a:solidFill>
                  <a:srgbClr val="44546A"/>
                </a:solidFill>
                <a:latin typeface="+mn-ea"/>
              </a:rPr>
              <a:t>干部实行统一管理。</a:t>
            </a:r>
            <a:r>
              <a:rPr lang="zh-CN" altLang="en-US" sz="1600" strike="dblStrike" dirty="0">
                <a:solidFill>
                  <a:srgbClr val="44546A"/>
                </a:solidFill>
                <a:latin typeface="+mn-ea"/>
              </a:rPr>
              <a:t>坚持民主、公开、竞争、择优，按照</a:t>
            </a:r>
            <a:r>
              <a:rPr lang="zh-CN" altLang="en-US" sz="1600" dirty="0">
                <a:solidFill>
                  <a:srgbClr val="44546A"/>
                </a:solidFill>
                <a:latin typeface="+mn-ea"/>
              </a:rPr>
              <a:t>干部队伍革命化、年轻化、知识化、专业化</a:t>
            </a:r>
            <a:r>
              <a:rPr lang="zh-CN" altLang="en-US" sz="1600" strike="dblStrike" dirty="0">
                <a:solidFill>
                  <a:srgbClr val="44546A"/>
                </a:solidFill>
                <a:latin typeface="+mn-ea"/>
              </a:rPr>
              <a:t>的方针，坚持德才兼备、以德为先的用人标准，坚持注重实绩、群众公认的原则选拔任用干部，提高选人用人公信度。</a:t>
            </a:r>
          </a:p>
          <a:p>
            <a:pPr lvl="0" indent="457200" algn="just">
              <a:lnSpc>
                <a:spcPct val="150000"/>
              </a:lnSpc>
              <a:defRPr/>
            </a:pPr>
            <a:r>
              <a:rPr lang="zh-CN" altLang="en-US" sz="1600" dirty="0">
                <a:solidFill>
                  <a:srgbClr val="44546A"/>
                </a:solidFill>
                <a:latin typeface="+mn-ea"/>
              </a:rPr>
              <a:t>中层</a:t>
            </a:r>
            <a:r>
              <a:rPr lang="zh-CN" altLang="en-US" sz="1600" strike="dblStrike" dirty="0">
                <a:solidFill>
                  <a:srgbClr val="44546A"/>
                </a:solidFill>
                <a:latin typeface="+mn-ea"/>
              </a:rPr>
              <a:t>行政干部的任免，由党委组织部门负责考察，听取学校行政领导的意见后，</a:t>
            </a:r>
            <a:r>
              <a:rPr lang="zh-CN" altLang="en-US" sz="1600" dirty="0">
                <a:solidFill>
                  <a:srgbClr val="44546A"/>
                </a:solidFill>
                <a:latin typeface="+mn-ea"/>
              </a:rPr>
              <a:t>经校党委</a:t>
            </a:r>
            <a:r>
              <a:rPr lang="en-US" altLang="zh-CN" sz="1600" dirty="0">
                <a:solidFill>
                  <a:srgbClr val="44546A"/>
                </a:solidFill>
                <a:latin typeface="+mn-ea"/>
              </a:rPr>
              <a:t>(</a:t>
            </a:r>
            <a:r>
              <a:rPr lang="zh-CN" altLang="en-US" sz="1600" dirty="0">
                <a:solidFill>
                  <a:srgbClr val="44546A"/>
                </a:solidFill>
                <a:latin typeface="+mn-ea"/>
              </a:rPr>
              <a:t>常委</a:t>
            </a:r>
            <a:r>
              <a:rPr lang="en-US" altLang="zh-CN" sz="1600" dirty="0">
                <a:solidFill>
                  <a:srgbClr val="44546A"/>
                </a:solidFill>
                <a:latin typeface="+mn-ea"/>
              </a:rPr>
              <a:t>)</a:t>
            </a:r>
            <a:r>
              <a:rPr lang="zh-CN" altLang="en-US" sz="1600" dirty="0">
                <a:solidFill>
                  <a:srgbClr val="44546A"/>
                </a:solidFill>
                <a:latin typeface="+mn-ea"/>
              </a:rPr>
              <a:t>集体讨论决定，按规定程序办理。</a:t>
            </a:r>
            <a:r>
              <a:rPr lang="zh-CN" altLang="en-US" sz="1600" strike="dblStrike" dirty="0">
                <a:solidFill>
                  <a:srgbClr val="44546A"/>
                </a:solidFill>
                <a:latin typeface="+mn-ea"/>
              </a:rPr>
              <a:t>设立常务委员会的学校，可以实行常务委员会票决制。</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第六章  干部和人才工作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第六章  干部和人才工作</a:t>
            </a:r>
          </a:p>
        </p:txBody>
      </p:sp>
    </p:spTree>
    <p:extLst>
      <p:ext uri="{BB962C8B-B14F-4D97-AF65-F5344CB8AC3E}">
        <p14:creationId xmlns:p14="http://schemas.microsoft.com/office/powerpoint/2010/main" val="31201664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第二十四</a:t>
            </a:r>
            <a:r>
              <a:rPr lang="zh-CN" altLang="en-US" sz="1600" b="1" dirty="0" smtClean="0">
                <a:solidFill>
                  <a:srgbClr val="44546A"/>
                </a:solidFill>
                <a:latin typeface="+mn-ea"/>
              </a:rPr>
              <a:t>条  </a:t>
            </a:r>
            <a:r>
              <a:rPr lang="zh-CN" altLang="en-US" sz="1600" dirty="0">
                <a:solidFill>
                  <a:srgbClr val="44546A"/>
                </a:solidFill>
                <a:latin typeface="+mn-ea"/>
              </a:rPr>
              <a:t>高校院（系）级单位党组织</a:t>
            </a:r>
            <a:r>
              <a:rPr lang="zh-CN" altLang="en-US" sz="1600" b="1" u="heavy" dirty="0">
                <a:solidFill>
                  <a:srgbClr val="44546A"/>
                </a:solidFill>
                <a:latin typeface="+mn-ea"/>
              </a:rPr>
              <a:t>在干部队伍建设中发挥主导作用，</a:t>
            </a:r>
            <a:r>
              <a:rPr lang="zh-CN" altLang="en-US" sz="1600" dirty="0">
                <a:solidFill>
                  <a:srgbClr val="44546A"/>
                </a:solidFill>
                <a:latin typeface="+mn-ea"/>
              </a:rPr>
              <a:t>同本单位行政领导一起，做好本单位干部的教育、培训、选拔、考核和监督工作，以及学生辅导员、班主任的配备、管理工作。</a:t>
            </a:r>
          </a:p>
          <a:p>
            <a:pPr lvl="0" indent="457200" algn="just">
              <a:lnSpc>
                <a:spcPct val="150000"/>
              </a:lnSpc>
              <a:defRPr/>
            </a:pPr>
            <a:r>
              <a:rPr lang="zh-CN" altLang="en-US" sz="1600" dirty="0">
                <a:solidFill>
                  <a:srgbClr val="44546A"/>
                </a:solidFill>
                <a:latin typeface="+mn-ea"/>
              </a:rPr>
              <a:t>对院（系）级单位行政领导班子的配备</a:t>
            </a:r>
            <a:r>
              <a:rPr lang="zh-CN" altLang="en-US" sz="1600" b="1" u="heavy" dirty="0">
                <a:solidFill>
                  <a:srgbClr val="44546A"/>
                </a:solidFill>
                <a:latin typeface="+mn-ea"/>
              </a:rPr>
              <a:t>及其成员</a:t>
            </a:r>
            <a:r>
              <a:rPr lang="zh-CN" altLang="en-US" sz="1600" dirty="0">
                <a:solidFill>
                  <a:srgbClr val="44546A"/>
                </a:solidFill>
                <a:latin typeface="+mn-ea"/>
              </a:rPr>
              <a:t>的选拔，本单位党组织可以向学校党委提出建议，并协助</a:t>
            </a:r>
            <a:r>
              <a:rPr lang="zh-CN" altLang="en-US" sz="1600" b="1" u="heavy" dirty="0">
                <a:solidFill>
                  <a:srgbClr val="44546A"/>
                </a:solidFill>
                <a:latin typeface="+mn-ea"/>
              </a:rPr>
              <a:t>学校</a:t>
            </a:r>
            <a:r>
              <a:rPr lang="zh-CN" altLang="en-US" sz="1600" dirty="0">
                <a:solidFill>
                  <a:srgbClr val="44546A"/>
                </a:solidFill>
                <a:latin typeface="+mn-ea"/>
              </a:rPr>
              <a:t>党委组织部门进行考察。</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第二十四条　</a:t>
            </a:r>
            <a:r>
              <a:rPr lang="zh-CN" altLang="en-US" sz="1600" dirty="0">
                <a:solidFill>
                  <a:srgbClr val="44546A"/>
                </a:solidFill>
                <a:latin typeface="+mn-ea"/>
              </a:rPr>
              <a:t>高等学校院（系）级单位党组织同本单位行政领导一起，做好本单位干部的教育、培训、选拔、考核和监督工作，以及学生政治辅导员、班主任的配备、管理工作。</a:t>
            </a:r>
          </a:p>
          <a:p>
            <a:pPr lvl="0" indent="457200" algn="just">
              <a:lnSpc>
                <a:spcPct val="150000"/>
              </a:lnSpc>
              <a:defRPr/>
            </a:pPr>
            <a:r>
              <a:rPr lang="zh-CN" altLang="en-US" sz="1600" dirty="0">
                <a:solidFill>
                  <a:srgbClr val="44546A"/>
                </a:solidFill>
                <a:latin typeface="+mn-ea"/>
              </a:rPr>
              <a:t>   对院（系）级单位行政领导班子的配备</a:t>
            </a:r>
            <a:r>
              <a:rPr lang="zh-CN" altLang="en-US" sz="1600" strike="dblStrike" dirty="0">
                <a:solidFill>
                  <a:srgbClr val="44546A"/>
                </a:solidFill>
                <a:latin typeface="+mn-ea"/>
              </a:rPr>
              <a:t>和领导干部</a:t>
            </a:r>
            <a:r>
              <a:rPr lang="zh-CN" altLang="en-US" sz="1600" dirty="0">
                <a:solidFill>
                  <a:srgbClr val="44546A"/>
                </a:solidFill>
                <a:latin typeface="+mn-ea"/>
              </a:rPr>
              <a:t>的选拔，本单位党组织可以向学校党的委员会提出建议，并协助校党委组织部门进行考察。</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第六章  干部和人才工作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第六章  干部和人才工作</a:t>
            </a:r>
          </a:p>
        </p:txBody>
      </p:sp>
    </p:spTree>
    <p:extLst>
      <p:ext uri="{BB962C8B-B14F-4D97-AF65-F5344CB8AC3E}">
        <p14:creationId xmlns:p14="http://schemas.microsoft.com/office/powerpoint/2010/main" val="13716183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第二十五</a:t>
            </a:r>
            <a:r>
              <a:rPr lang="zh-CN" altLang="en-US" sz="1600" b="1" dirty="0" smtClean="0">
                <a:solidFill>
                  <a:srgbClr val="44546A"/>
                </a:solidFill>
                <a:latin typeface="+mn-ea"/>
              </a:rPr>
              <a:t>条  </a:t>
            </a:r>
            <a:r>
              <a:rPr lang="zh-CN" altLang="en-US" sz="1600" dirty="0">
                <a:solidFill>
                  <a:srgbClr val="44546A"/>
                </a:solidFill>
                <a:latin typeface="+mn-ea"/>
              </a:rPr>
              <a:t>高校党委应当建立健全</a:t>
            </a:r>
            <a:r>
              <a:rPr lang="zh-CN" altLang="en-US" sz="1600" b="1" u="heavy" dirty="0">
                <a:solidFill>
                  <a:srgbClr val="44546A"/>
                </a:solidFill>
                <a:latin typeface="+mn-ea"/>
              </a:rPr>
              <a:t>优秀年轻干部发现培养选拔制度，制定并落实年轻干部队伍建设规划，大胆选拔使用经过实践考验的优秀年轻干部。统筹做好</a:t>
            </a:r>
            <a:r>
              <a:rPr lang="zh-CN" altLang="en-US" sz="1600" dirty="0">
                <a:solidFill>
                  <a:srgbClr val="44546A"/>
                </a:solidFill>
                <a:latin typeface="+mn-ea"/>
              </a:rPr>
              <a:t>女干部、少数民族干部和党外干部的培养选拔</a:t>
            </a:r>
            <a:r>
              <a:rPr lang="zh-CN" altLang="en-US" sz="1600" b="1" u="heavy" dirty="0">
                <a:solidFill>
                  <a:srgbClr val="44546A"/>
                </a:solidFill>
                <a:latin typeface="+mn-ea"/>
              </a:rPr>
              <a:t>工作</a:t>
            </a:r>
            <a:r>
              <a:rPr lang="zh-CN" altLang="en-US" sz="1600" dirty="0">
                <a:solidFill>
                  <a:srgbClr val="44546A"/>
                </a:solidFill>
                <a:latin typeface="+mn-ea"/>
              </a:rPr>
              <a:t>。</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第二十五条　</a:t>
            </a:r>
            <a:r>
              <a:rPr lang="zh-CN" altLang="en-US" sz="1600" dirty="0">
                <a:solidFill>
                  <a:srgbClr val="44546A"/>
                </a:solidFill>
                <a:latin typeface="+mn-ea"/>
              </a:rPr>
              <a:t>高等学校党的委员会</a:t>
            </a:r>
            <a:r>
              <a:rPr lang="zh-CN" altLang="en-US" sz="1600" strike="dblStrike" dirty="0">
                <a:solidFill>
                  <a:srgbClr val="44546A"/>
                </a:solidFill>
                <a:latin typeface="+mn-ea"/>
              </a:rPr>
              <a:t>协助上级干部主管部门做好校级后备干部工作。建立健全后备干部选拔、培养制度。重视</a:t>
            </a:r>
            <a:r>
              <a:rPr lang="zh-CN" altLang="en-US" sz="1600" dirty="0">
                <a:solidFill>
                  <a:srgbClr val="44546A"/>
                </a:solidFill>
                <a:latin typeface="+mn-ea"/>
              </a:rPr>
              <a:t>女干部、少数民族干部和党外干部的培养选拔。</a:t>
            </a: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第六章  干部和人才工作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第六章  干部和人才工作</a:t>
            </a:r>
          </a:p>
        </p:txBody>
      </p:sp>
    </p:spTree>
    <p:extLst>
      <p:ext uri="{BB962C8B-B14F-4D97-AF65-F5344CB8AC3E}">
        <p14:creationId xmlns:p14="http://schemas.microsoft.com/office/powerpoint/2010/main" val="24626121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第二十六条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党委应当坚持党管人才原则，贯彻人才强国战略，</a:t>
            </a:r>
            <a:r>
              <a:rPr lang="zh-CN" altLang="en-US" sz="1600" b="1" u="heavy" dirty="0">
                <a:solidFill>
                  <a:srgbClr val="44546A"/>
                </a:solidFill>
                <a:latin typeface="+mn-ea"/>
              </a:rPr>
              <a:t>实施更加积极、更加开放、更加有效的人才政策，健全人才培养、引进、使用、评价、流动、激励机制，大力弘扬科学家精神，营造潜心育人、潜心科研、激发创造活力的工作环境，用好用活党内和党外、国内和国外等各方面优秀人才，</a:t>
            </a:r>
            <a:r>
              <a:rPr lang="zh-CN" altLang="en-US" sz="1600" dirty="0">
                <a:solidFill>
                  <a:srgbClr val="44546A"/>
                </a:solidFill>
                <a:latin typeface="+mn-ea"/>
              </a:rPr>
              <a:t>形成人才辈出、人尽其才的良好局面。</a:t>
            </a:r>
            <a:r>
              <a:rPr lang="zh-CN" altLang="en-US" sz="1600" b="1" u="heavy" dirty="0">
                <a:solidFill>
                  <a:srgbClr val="44546A"/>
                </a:solidFill>
                <a:latin typeface="+mn-ea"/>
              </a:rPr>
              <a:t>加强对人才的政治引领和政治吸纳，健全党组织联系服务专家工作制度，</a:t>
            </a:r>
            <a:r>
              <a:rPr lang="zh-CN" altLang="en-US" sz="1600" dirty="0">
                <a:solidFill>
                  <a:srgbClr val="44546A"/>
                </a:solidFill>
                <a:latin typeface="+mn-ea"/>
              </a:rPr>
              <a:t>不断提高各类人才的思想政治素质和业务素质。</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第二十六条 </a:t>
            </a:r>
            <a:r>
              <a:rPr lang="zh-CN" altLang="en-US" sz="1600" b="1" dirty="0" smtClean="0">
                <a:solidFill>
                  <a:srgbClr val="44546A"/>
                </a:solidFill>
                <a:latin typeface="+mn-ea"/>
              </a:rPr>
              <a:t> </a:t>
            </a:r>
            <a:r>
              <a:rPr lang="zh-CN" altLang="en-US" sz="1600" dirty="0" smtClean="0">
                <a:solidFill>
                  <a:srgbClr val="44546A"/>
                </a:solidFill>
                <a:latin typeface="+mn-ea"/>
              </a:rPr>
              <a:t>高等学校</a:t>
            </a:r>
            <a:r>
              <a:rPr lang="zh-CN" altLang="en-US" sz="1600" dirty="0">
                <a:solidFill>
                  <a:srgbClr val="44546A"/>
                </a:solidFill>
                <a:latin typeface="+mn-ea"/>
              </a:rPr>
              <a:t>党的委员会要坚持党管人才的原则，贯彻人才强国战略，</a:t>
            </a:r>
            <a:r>
              <a:rPr lang="zh-CN" altLang="en-US" sz="1600" strike="dblStrike" dirty="0">
                <a:solidFill>
                  <a:srgbClr val="44546A"/>
                </a:solidFill>
                <a:latin typeface="+mn-ea"/>
              </a:rPr>
              <a:t>通过制定政策，健全激励机制，大力营造激发创造力的工作环境，</a:t>
            </a:r>
            <a:r>
              <a:rPr lang="zh-CN" altLang="en-US" sz="1600" dirty="0">
                <a:solidFill>
                  <a:srgbClr val="44546A"/>
                </a:solidFill>
                <a:latin typeface="+mn-ea"/>
              </a:rPr>
              <a:t>形成人才辈出、人尽其才的良好局面。</a:t>
            </a:r>
          </a:p>
          <a:p>
            <a:pPr lvl="0" indent="457200" algn="just">
              <a:lnSpc>
                <a:spcPct val="150000"/>
              </a:lnSpc>
              <a:defRPr/>
            </a:pPr>
            <a:r>
              <a:rPr lang="zh-CN" altLang="en-US" sz="1600" strike="dblStrike" dirty="0">
                <a:solidFill>
                  <a:srgbClr val="44546A"/>
                </a:solidFill>
                <a:latin typeface="+mn-ea"/>
              </a:rPr>
              <a:t>加强教育引导，</a:t>
            </a:r>
            <a:r>
              <a:rPr lang="zh-CN" altLang="en-US" sz="1600" dirty="0">
                <a:solidFill>
                  <a:srgbClr val="44546A"/>
                </a:solidFill>
                <a:latin typeface="+mn-ea"/>
              </a:rPr>
              <a:t>不断提高各类人才的思想政治素质和业务素质。</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第六章  干部和人才工作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第六章  干部和人才工作</a:t>
            </a:r>
          </a:p>
        </p:txBody>
      </p:sp>
    </p:spTree>
    <p:extLst>
      <p:ext uri="{BB962C8B-B14F-4D97-AF65-F5344CB8AC3E}">
        <p14:creationId xmlns:p14="http://schemas.microsoft.com/office/powerpoint/2010/main" val="417945564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第二十七条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党委应当</a:t>
            </a:r>
            <a:r>
              <a:rPr lang="zh-CN" altLang="en-US" sz="1600" b="1" u="heavy" dirty="0">
                <a:solidFill>
                  <a:srgbClr val="44546A"/>
                </a:solidFill>
                <a:latin typeface="+mn-ea"/>
              </a:rPr>
              <a:t>牢牢掌握党对学校意识形态工作的领导权，</a:t>
            </a:r>
            <a:r>
              <a:rPr lang="zh-CN" altLang="en-US" sz="1600" dirty="0">
                <a:solidFill>
                  <a:srgbClr val="44546A"/>
                </a:solidFill>
                <a:latin typeface="+mn-ea"/>
              </a:rPr>
              <a:t>统一领导学校思想政治工作。发挥行政系统、</a:t>
            </a:r>
            <a:r>
              <a:rPr lang="zh-CN" altLang="en-US" sz="1600" b="1" u="heavy" dirty="0">
                <a:solidFill>
                  <a:srgbClr val="44546A"/>
                </a:solidFill>
                <a:latin typeface="+mn-ea"/>
              </a:rPr>
              <a:t>群团组织、学术组织</a:t>
            </a:r>
            <a:r>
              <a:rPr lang="zh-CN" altLang="en-US" sz="1600" dirty="0">
                <a:solidFill>
                  <a:srgbClr val="44546A"/>
                </a:solidFill>
                <a:latin typeface="+mn-ea"/>
              </a:rPr>
              <a:t>和广大教职工的作用，共同做好思想政治工作。</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第二十七条　</a:t>
            </a:r>
            <a:r>
              <a:rPr lang="zh-CN" altLang="en-US" sz="1600" dirty="0">
                <a:solidFill>
                  <a:srgbClr val="44546A"/>
                </a:solidFill>
                <a:latin typeface="+mn-ea"/>
              </a:rPr>
              <a:t>高等学校党的委员会统一领导学校思想政治工作。</a:t>
            </a:r>
            <a:r>
              <a:rPr lang="zh-CN" altLang="en-US" sz="1600" strike="dblStrike" dirty="0">
                <a:solidFill>
                  <a:srgbClr val="44546A"/>
                </a:solidFill>
                <a:latin typeface="+mn-ea"/>
              </a:rPr>
              <a:t>同时，要</a:t>
            </a:r>
            <a:r>
              <a:rPr lang="zh-CN" altLang="en-US" sz="1600" dirty="0">
                <a:solidFill>
                  <a:srgbClr val="44546A"/>
                </a:solidFill>
                <a:latin typeface="+mn-ea"/>
              </a:rPr>
              <a:t>发挥行政系统</a:t>
            </a:r>
            <a:r>
              <a:rPr lang="zh-CN" altLang="en-US" sz="1600" strike="dblStrike" dirty="0">
                <a:solidFill>
                  <a:srgbClr val="44546A"/>
                </a:solidFill>
                <a:latin typeface="+mn-ea"/>
              </a:rPr>
              <a:t>和工会、共青团、学生会等群众组织以及</a:t>
            </a:r>
            <a:r>
              <a:rPr lang="zh-CN" altLang="en-US" sz="1600" dirty="0">
                <a:solidFill>
                  <a:srgbClr val="44546A"/>
                </a:solidFill>
                <a:latin typeface="+mn-ea"/>
              </a:rPr>
              <a:t>广大教职工的作用，共同做好思想政治工作，牢牢把握党对学校意识形态工作的主导权。</a:t>
            </a: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第七章  思想政治工作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第七章  思想政治工作</a:t>
            </a:r>
          </a:p>
        </p:txBody>
      </p:sp>
    </p:spTree>
    <p:extLst>
      <p:ext uri="{BB962C8B-B14F-4D97-AF65-F5344CB8AC3E}">
        <p14:creationId xmlns:p14="http://schemas.microsoft.com/office/powerpoint/2010/main" val="13495253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第二十八条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党组织应当</a:t>
            </a:r>
            <a:r>
              <a:rPr lang="zh-CN" altLang="en-US" sz="1600" b="1" u="heavy" dirty="0">
                <a:solidFill>
                  <a:srgbClr val="44546A"/>
                </a:solidFill>
                <a:latin typeface="+mn-ea"/>
              </a:rPr>
              <a:t>把理想信念教育放在首位，</a:t>
            </a:r>
            <a:r>
              <a:rPr lang="zh-CN" altLang="en-US" sz="1600" dirty="0">
                <a:solidFill>
                  <a:srgbClr val="44546A"/>
                </a:solidFill>
                <a:latin typeface="+mn-ea"/>
              </a:rPr>
              <a:t>对师生员工进行马克思列宁主义、毛泽东思想和中国特色社会主义理论体系的教育，</a:t>
            </a:r>
            <a:r>
              <a:rPr lang="zh-CN" altLang="en-US" sz="1600" b="1" u="heavy" dirty="0">
                <a:solidFill>
                  <a:srgbClr val="44546A"/>
                </a:solidFill>
                <a:latin typeface="+mn-ea"/>
              </a:rPr>
              <a:t>推动习近平新时代中国特色社会主义思想进教材、进课堂、进头脑，做好</a:t>
            </a:r>
            <a:r>
              <a:rPr lang="zh-CN" altLang="en-US" sz="1600" dirty="0">
                <a:solidFill>
                  <a:srgbClr val="44546A"/>
                </a:solidFill>
                <a:latin typeface="+mn-ea"/>
              </a:rPr>
              <a:t>党的基本路线教育，爱国主义、集体主义和社会主义思想教育，</a:t>
            </a:r>
            <a:r>
              <a:rPr lang="zh-CN" altLang="en-US" sz="1600" b="1" u="heavy" dirty="0">
                <a:solidFill>
                  <a:srgbClr val="44546A"/>
                </a:solidFill>
                <a:latin typeface="+mn-ea"/>
              </a:rPr>
              <a:t>党史、新中国史、改革开放史、社会主义发展史教育，中华优秀传统文化、革命文化、社会主义先进文化教育，国情教育、形势政策教育、社会主义民主法治教育、国家安全教育和民族团结进步教育。</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第二十八条　</a:t>
            </a:r>
            <a:r>
              <a:rPr lang="zh-CN" altLang="en-US" sz="1600" dirty="0">
                <a:solidFill>
                  <a:srgbClr val="44546A"/>
                </a:solidFill>
                <a:latin typeface="+mn-ea"/>
              </a:rPr>
              <a:t>高等学校党组织要对师生员工进行马克思列宁主义、毛泽东思想</a:t>
            </a:r>
            <a:r>
              <a:rPr lang="zh-CN" altLang="en-US" sz="1600" strike="dblStrike" dirty="0">
                <a:solidFill>
                  <a:srgbClr val="44546A"/>
                </a:solidFill>
                <a:latin typeface="+mn-ea"/>
              </a:rPr>
              <a:t>教育特别是</a:t>
            </a:r>
            <a:r>
              <a:rPr lang="zh-CN" altLang="en-US" sz="1600" dirty="0">
                <a:solidFill>
                  <a:srgbClr val="44546A"/>
                </a:solidFill>
                <a:latin typeface="+mn-ea"/>
              </a:rPr>
              <a:t>中国特色社会主义理论体系的教育，党的基本路线教育，爱国主义、集体主义和社会主义思想教育，</a:t>
            </a:r>
            <a:r>
              <a:rPr lang="zh-CN" altLang="en-US" sz="1600" strike="dblStrike" dirty="0">
                <a:solidFill>
                  <a:srgbClr val="44546A"/>
                </a:solidFill>
                <a:latin typeface="+mn-ea"/>
              </a:rPr>
              <a:t>中国近现代史、中共党史和国情教育，社会主义民主和法制教育，形势政策教育、中华民族优秀文化传统教育和民族团结教育。认真做好中国特色社会主义理论体系进教材、进课堂、进头脑工作。</a:t>
            </a:r>
            <a:endParaRPr lang="en-US" altLang="zh-CN" sz="1600" strike="dblStrike"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第七章  思想政治工作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第七章  思想政治工作</a:t>
            </a:r>
          </a:p>
        </p:txBody>
      </p:sp>
    </p:spTree>
    <p:extLst>
      <p:ext uri="{BB962C8B-B14F-4D97-AF65-F5344CB8AC3E}">
        <p14:creationId xmlns:p14="http://schemas.microsoft.com/office/powerpoint/2010/main" val="24346347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B37ECFA-238E-4B0B-8FEA-C8B72D33FDC4}"/>
              </a:ext>
            </a:extLst>
          </p:cNvPr>
          <p:cNvSpPr/>
          <p:nvPr/>
        </p:nvSpPr>
        <p:spPr>
          <a:xfrm>
            <a:off x="348790" y="1484313"/>
            <a:ext cx="11501834" cy="5076825"/>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ts val="3200"/>
              </a:lnSpc>
              <a:defRPr/>
            </a:pPr>
            <a:r>
              <a:rPr lang="zh-CN" altLang="en-US" sz="1600" b="1" dirty="0">
                <a:solidFill>
                  <a:srgbClr val="44546A"/>
                </a:solidFill>
                <a:latin typeface="+mn-ea"/>
              </a:rPr>
              <a:t>这次</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修订工作既体现</a:t>
            </a:r>
            <a:r>
              <a:rPr lang="zh-CN" altLang="en-US" sz="1600" b="1" dirty="0">
                <a:solidFill>
                  <a:srgbClr val="C00000"/>
                </a:solidFill>
                <a:latin typeface="+mn-ea"/>
              </a:rPr>
              <a:t>政治性、原则性</a:t>
            </a:r>
            <a:r>
              <a:rPr lang="zh-CN" altLang="en-US" sz="1600" b="1" dirty="0">
                <a:solidFill>
                  <a:srgbClr val="44546A"/>
                </a:solidFill>
                <a:latin typeface="+mn-ea"/>
              </a:rPr>
              <a:t>，又突出</a:t>
            </a:r>
            <a:r>
              <a:rPr lang="zh-CN" altLang="en-US" sz="1600" b="1" dirty="0">
                <a:solidFill>
                  <a:srgbClr val="C00000"/>
                </a:solidFill>
                <a:latin typeface="+mn-ea"/>
              </a:rPr>
              <a:t>实践性、针对性</a:t>
            </a:r>
            <a:r>
              <a:rPr lang="zh-CN" altLang="en-US" sz="1600" b="1" dirty="0">
                <a:solidFill>
                  <a:srgbClr val="44546A"/>
                </a:solidFill>
                <a:latin typeface="+mn-ea"/>
              </a:rPr>
              <a:t>，主要遵循以下原则：</a:t>
            </a:r>
            <a:endParaRPr lang="en-US" altLang="zh-CN" sz="1600" b="1" dirty="0">
              <a:solidFill>
                <a:srgbClr val="44546A"/>
              </a:solidFill>
              <a:latin typeface="+mn-ea"/>
            </a:endParaRPr>
          </a:p>
          <a:p>
            <a:pPr lvl="0" indent="457200" algn="just">
              <a:lnSpc>
                <a:spcPts val="3200"/>
              </a:lnSpc>
              <a:defRPr/>
            </a:pPr>
            <a:r>
              <a:rPr lang="zh-CN" altLang="en-US" sz="1600" b="1" dirty="0">
                <a:solidFill>
                  <a:srgbClr val="44546A"/>
                </a:solidFill>
                <a:latin typeface="+mn-ea"/>
              </a:rPr>
              <a:t>一是坚持以</a:t>
            </a:r>
            <a:r>
              <a:rPr lang="zh-CN" altLang="en-US" sz="1600" b="1" dirty="0">
                <a:solidFill>
                  <a:srgbClr val="C00000"/>
                </a:solidFill>
                <a:latin typeface="+mn-ea"/>
              </a:rPr>
              <a:t>习近平新时代中国特色社会主义思想</a:t>
            </a:r>
            <a:r>
              <a:rPr lang="zh-CN" altLang="en-US" sz="1600" b="1" dirty="0">
                <a:solidFill>
                  <a:srgbClr val="44546A"/>
                </a:solidFill>
                <a:latin typeface="+mn-ea"/>
              </a:rPr>
              <a:t>为指导，把近年来</a:t>
            </a:r>
            <a:r>
              <a:rPr lang="zh-CN" altLang="en-US" sz="1600" b="1" dirty="0">
                <a:solidFill>
                  <a:srgbClr val="C00000"/>
                </a:solidFill>
                <a:latin typeface="+mn-ea"/>
              </a:rPr>
              <a:t>党中央和习近平总书记关于党的建设、教育事业特别是高校党的建设和高等教育工作的重要部署重要指示要求</a:t>
            </a:r>
            <a:r>
              <a:rPr lang="zh-CN" altLang="en-US" sz="1600" b="1" dirty="0">
                <a:solidFill>
                  <a:srgbClr val="44546A"/>
                </a:solidFill>
                <a:latin typeface="+mn-ea"/>
              </a:rPr>
              <a:t>写进</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，进一步夯实党的组织制度基础。</a:t>
            </a:r>
            <a:endParaRPr lang="en-US" altLang="zh-CN" sz="1600" b="1" dirty="0">
              <a:solidFill>
                <a:srgbClr val="44546A"/>
              </a:solidFill>
              <a:latin typeface="+mn-ea"/>
            </a:endParaRPr>
          </a:p>
          <a:p>
            <a:pPr lvl="0" indent="457200" algn="just">
              <a:lnSpc>
                <a:spcPts val="3200"/>
              </a:lnSpc>
              <a:defRPr/>
            </a:pPr>
            <a:r>
              <a:rPr lang="zh-CN" altLang="en-US" sz="1600" b="1" dirty="0">
                <a:solidFill>
                  <a:srgbClr val="44546A"/>
                </a:solidFill>
                <a:latin typeface="+mn-ea"/>
              </a:rPr>
              <a:t>二是坚持以</a:t>
            </a:r>
            <a:r>
              <a:rPr lang="zh-CN" altLang="en-US" sz="1600" b="1" dirty="0">
                <a:solidFill>
                  <a:srgbClr val="C00000"/>
                </a:solidFill>
                <a:latin typeface="+mn-ea"/>
              </a:rPr>
              <a:t>党章</a:t>
            </a:r>
            <a:r>
              <a:rPr lang="zh-CN" altLang="en-US" sz="1600" b="1" dirty="0">
                <a:solidFill>
                  <a:srgbClr val="44546A"/>
                </a:solidFill>
                <a:latin typeface="+mn-ea"/>
              </a:rPr>
              <a:t>为根本依据，以</a:t>
            </a:r>
            <a:r>
              <a:rPr lang="zh-CN" altLang="en-US" sz="1600" b="1" dirty="0">
                <a:solidFill>
                  <a:srgbClr val="C00000"/>
                </a:solidFill>
                <a:latin typeface="+mn-ea"/>
              </a:rPr>
              <a:t>党的政治建设</a:t>
            </a:r>
            <a:r>
              <a:rPr lang="zh-CN" altLang="en-US" sz="1600" b="1" dirty="0">
                <a:solidFill>
                  <a:srgbClr val="44546A"/>
                </a:solidFill>
                <a:latin typeface="+mn-ea"/>
              </a:rPr>
              <a:t>为统领，把</a:t>
            </a:r>
            <a:r>
              <a:rPr lang="zh-CN" altLang="en-US" sz="1600" b="1" dirty="0">
                <a:solidFill>
                  <a:srgbClr val="C00000"/>
                </a:solidFill>
                <a:latin typeface="+mn-ea"/>
              </a:rPr>
              <a:t>党的十九大党章修正案对事业单位基层党组织职责作用的规定</a:t>
            </a:r>
            <a:r>
              <a:rPr lang="zh-CN" altLang="en-US" sz="1600" b="1" dirty="0">
                <a:solidFill>
                  <a:srgbClr val="44546A"/>
                </a:solidFill>
                <a:latin typeface="+mn-ea"/>
              </a:rPr>
              <a:t>具体化，全面体现近年来党中央出台的</a:t>
            </a:r>
            <a:r>
              <a:rPr lang="zh-CN" altLang="en-US" sz="1600" b="1" dirty="0">
                <a:solidFill>
                  <a:srgbClr val="C00000"/>
                </a:solidFill>
                <a:latin typeface="+mn-ea"/>
              </a:rPr>
              <a:t>重要法规文件</a:t>
            </a:r>
            <a:r>
              <a:rPr lang="zh-CN" altLang="en-US" sz="1600" b="1" dirty="0">
                <a:solidFill>
                  <a:srgbClr val="44546A"/>
                </a:solidFill>
                <a:latin typeface="+mn-ea"/>
              </a:rPr>
              <a:t>中关于高校党的建设的新规定新要求，实现高校党建工作制度的守正创新。</a:t>
            </a:r>
            <a:endParaRPr lang="en-US" altLang="zh-CN" sz="1600" b="1" dirty="0">
              <a:solidFill>
                <a:srgbClr val="44546A"/>
              </a:solidFill>
              <a:latin typeface="+mn-ea"/>
            </a:endParaRPr>
          </a:p>
          <a:p>
            <a:pPr lvl="0" indent="457200" algn="just">
              <a:lnSpc>
                <a:spcPts val="3200"/>
              </a:lnSpc>
              <a:defRPr/>
            </a:pPr>
            <a:r>
              <a:rPr lang="zh-CN" altLang="en-US" sz="1600" b="1" dirty="0">
                <a:solidFill>
                  <a:srgbClr val="44546A"/>
                </a:solidFill>
                <a:latin typeface="+mn-ea"/>
              </a:rPr>
              <a:t>三是坚持</a:t>
            </a:r>
            <a:r>
              <a:rPr lang="zh-CN" altLang="en-US" sz="1600" b="1" dirty="0">
                <a:solidFill>
                  <a:srgbClr val="C00000"/>
                </a:solidFill>
                <a:latin typeface="+mn-ea"/>
              </a:rPr>
              <a:t>问题导向</a:t>
            </a:r>
            <a:r>
              <a:rPr lang="zh-CN" altLang="en-US" sz="1600" b="1" dirty="0">
                <a:solidFill>
                  <a:srgbClr val="44546A"/>
                </a:solidFill>
                <a:latin typeface="+mn-ea"/>
              </a:rPr>
              <a:t>，聚焦解决近年来一些高校党的领导弱化、党的建设缺失、全面从严治党不力等问题，补短板、强弱项，创新制度安排、强化制度保障。</a:t>
            </a:r>
            <a:endParaRPr lang="en-US" altLang="zh-CN" sz="1600" b="1" dirty="0">
              <a:solidFill>
                <a:srgbClr val="44546A"/>
              </a:solidFill>
              <a:latin typeface="+mn-ea"/>
            </a:endParaRPr>
          </a:p>
          <a:p>
            <a:pPr lvl="0" indent="457200" algn="just">
              <a:lnSpc>
                <a:spcPts val="3200"/>
              </a:lnSpc>
              <a:defRPr/>
            </a:pPr>
            <a:r>
              <a:rPr lang="zh-CN" altLang="en-US" sz="1600" b="1" dirty="0">
                <a:solidFill>
                  <a:srgbClr val="44546A"/>
                </a:solidFill>
                <a:latin typeface="+mn-ea"/>
              </a:rPr>
              <a:t>四是注重</a:t>
            </a:r>
            <a:r>
              <a:rPr lang="zh-CN" altLang="en-US" sz="1600" b="1" dirty="0">
                <a:solidFill>
                  <a:srgbClr val="C00000"/>
                </a:solidFill>
                <a:latin typeface="+mn-ea"/>
              </a:rPr>
              <a:t>深入、系统总结近年来高校党建工作实践经验</a:t>
            </a:r>
            <a:r>
              <a:rPr lang="zh-CN" altLang="en-US" sz="1600" b="1" dirty="0">
                <a:solidFill>
                  <a:srgbClr val="44546A"/>
                </a:solidFill>
                <a:latin typeface="+mn-ea"/>
              </a:rPr>
              <a:t>，健全完善高校党的</a:t>
            </a:r>
            <a:r>
              <a:rPr lang="zh-CN" altLang="en-US" sz="1600" b="1" dirty="0">
                <a:solidFill>
                  <a:srgbClr val="C00000"/>
                </a:solidFill>
                <a:latin typeface="+mn-ea"/>
              </a:rPr>
              <a:t>组织体系、制度体系、工作机制</a:t>
            </a:r>
            <a:r>
              <a:rPr lang="zh-CN" altLang="en-US" sz="1600" b="1" dirty="0">
                <a:solidFill>
                  <a:srgbClr val="44546A"/>
                </a:solidFill>
                <a:latin typeface="+mn-ea"/>
              </a:rPr>
              <a:t>，深化对高校党建工作的规律性认识。</a:t>
            </a:r>
            <a:endParaRPr lang="en-US" altLang="zh-CN" sz="1600" dirty="0">
              <a:solidFill>
                <a:srgbClr val="44546A"/>
              </a:solidFill>
              <a:latin typeface="+mn-ea"/>
            </a:endParaRPr>
          </a:p>
        </p:txBody>
      </p:sp>
      <p:sp>
        <p:nvSpPr>
          <p:cNvPr id="12" name="矩形 11">
            <a:extLst>
              <a:ext uri="{FF2B5EF4-FFF2-40B4-BE49-F238E27FC236}">
                <a16:creationId xmlns:a16="http://schemas.microsoft.com/office/drawing/2014/main" id="{95BBB88B-591E-4746-8E81-7295960227D7}"/>
              </a:ext>
            </a:extLst>
          </p:cNvPr>
          <p:cNvSpPr/>
          <p:nvPr/>
        </p:nvSpPr>
        <p:spPr>
          <a:xfrm>
            <a:off x="348790" y="987641"/>
            <a:ext cx="7149290" cy="453457"/>
          </a:xfrm>
          <a:prstGeom prst="rect">
            <a:avLst/>
          </a:prstGeom>
          <a:noFill/>
          <a:ln>
            <a:noFill/>
          </a:ln>
        </p:spPr>
        <p:txBody>
          <a:bodyPr wrap="square">
            <a:spAutoFit/>
          </a:bodyPr>
          <a:lstStyle/>
          <a:p>
            <a:pPr indent="457200">
              <a:lnSpc>
                <a:spcPct val="130000"/>
              </a:lnSpc>
            </a:pPr>
            <a:r>
              <a:rPr lang="en-US" altLang="zh-CN" sz="2000" b="1" dirty="0">
                <a:solidFill>
                  <a:srgbClr val="C00000"/>
                </a:solidFill>
                <a:latin typeface="+mj-ea"/>
                <a:ea typeface="+mj-ea"/>
              </a:rPr>
              <a:t>3. </a:t>
            </a:r>
            <a:r>
              <a:rPr lang="zh-CN" altLang="en-US" sz="2000" b="1" dirty="0">
                <a:solidFill>
                  <a:srgbClr val="C00000"/>
                </a:solidFill>
                <a:latin typeface="+mj-ea"/>
                <a:ea typeface="+mj-ea"/>
              </a:rPr>
              <a:t>修订</a:t>
            </a:r>
            <a:r>
              <a:rPr lang="en-US" altLang="zh-CN" sz="2000" b="1" dirty="0">
                <a:solidFill>
                  <a:srgbClr val="C00000"/>
                </a:solidFill>
                <a:latin typeface="+mj-ea"/>
                <a:ea typeface="+mj-ea"/>
              </a:rPr>
              <a:t>《</a:t>
            </a:r>
            <a:r>
              <a:rPr lang="zh-CN" altLang="en-US" sz="2000" b="1" dirty="0">
                <a:solidFill>
                  <a:srgbClr val="C00000"/>
                </a:solidFill>
                <a:latin typeface="+mj-ea"/>
                <a:ea typeface="+mj-ea"/>
              </a:rPr>
              <a:t>条例</a:t>
            </a:r>
            <a:r>
              <a:rPr lang="en-US" altLang="zh-CN" sz="2000" b="1" dirty="0">
                <a:solidFill>
                  <a:srgbClr val="C00000"/>
                </a:solidFill>
                <a:latin typeface="+mj-ea"/>
                <a:ea typeface="+mj-ea"/>
              </a:rPr>
              <a:t>》</a:t>
            </a:r>
            <a:r>
              <a:rPr lang="zh-CN" altLang="en-US" sz="2000" b="1" dirty="0">
                <a:solidFill>
                  <a:srgbClr val="C00000"/>
                </a:solidFill>
                <a:latin typeface="+mj-ea"/>
                <a:ea typeface="+mj-ea"/>
              </a:rPr>
              <a:t>的原则</a:t>
            </a:r>
          </a:p>
        </p:txBody>
      </p:sp>
      <p:sp>
        <p:nvSpPr>
          <p:cNvPr id="6" name="文本占位符 4"/>
          <p:cNvSpPr>
            <a:spLocks noGrp="1"/>
          </p:cNvSpPr>
          <p:nvPr>
            <p:ph type="body" sz="quarter" idx="11"/>
          </p:nvPr>
        </p:nvSpPr>
        <p:spPr>
          <a:xfrm>
            <a:off x="1075351" y="43657"/>
            <a:ext cx="7719857" cy="598488"/>
          </a:xfrm>
        </p:spPr>
        <p:txBody>
          <a:bodyPr/>
          <a:lstStyle/>
          <a:p>
            <a:r>
              <a:rPr lang="zh-CN" altLang="en-US" sz="2000" dirty="0"/>
              <a:t>一、修订工作简要介绍</a:t>
            </a:r>
          </a:p>
        </p:txBody>
      </p:sp>
    </p:spTree>
    <p:extLst>
      <p:ext uri="{BB962C8B-B14F-4D97-AF65-F5344CB8AC3E}">
        <p14:creationId xmlns:p14="http://schemas.microsoft.com/office/powerpoint/2010/main" val="36978088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9610"/>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u="heavy" dirty="0">
              <a:solidFill>
                <a:srgbClr val="44546A"/>
              </a:solidFill>
              <a:latin typeface="+mn-ea"/>
            </a:endParaRPr>
          </a:p>
          <a:p>
            <a:pPr lvl="0" indent="457200" algn="just">
              <a:lnSpc>
                <a:spcPct val="150000"/>
              </a:lnSpc>
              <a:defRPr/>
            </a:pPr>
            <a:endParaRPr lang="en-US" altLang="zh-CN" sz="1600" b="1" u="heavy" dirty="0">
              <a:solidFill>
                <a:srgbClr val="44546A"/>
              </a:solidFill>
              <a:latin typeface="+mn-ea"/>
            </a:endParaRPr>
          </a:p>
          <a:p>
            <a:pPr lvl="0" indent="457200" algn="just">
              <a:lnSpc>
                <a:spcPct val="150000"/>
              </a:lnSpc>
              <a:defRPr/>
            </a:pPr>
            <a:r>
              <a:rPr lang="zh-CN" altLang="en-US" sz="1600" b="1" u="heavy" dirty="0">
                <a:solidFill>
                  <a:srgbClr val="44546A"/>
                </a:solidFill>
                <a:latin typeface="+mn-ea"/>
              </a:rPr>
              <a:t>把培育和践行社会主义核心价值观</a:t>
            </a:r>
            <a:r>
              <a:rPr lang="zh-CN" altLang="en-US" sz="1600" dirty="0">
                <a:solidFill>
                  <a:srgbClr val="44546A"/>
                </a:solidFill>
                <a:latin typeface="+mn-ea"/>
              </a:rPr>
              <a:t>融入大学生思想政治教育工作和师德师风建设的全过程，帮助广大师生员工树立正确的世界观、人生观和价值观，坚定中国特色社会主义道路</a:t>
            </a:r>
            <a:r>
              <a:rPr lang="zh-CN" altLang="en-US" sz="1600" b="1" u="heavy" dirty="0">
                <a:solidFill>
                  <a:srgbClr val="44546A"/>
                </a:solidFill>
                <a:latin typeface="+mn-ea"/>
              </a:rPr>
              <a:t>自信、理论自信、制度自信、文化自信。</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strike="dblStrike" dirty="0">
              <a:solidFill>
                <a:srgbClr val="44546A"/>
              </a:solidFill>
              <a:latin typeface="+mn-ea"/>
            </a:endParaRPr>
          </a:p>
          <a:p>
            <a:pPr lvl="0" indent="457200" algn="just">
              <a:lnSpc>
                <a:spcPct val="150000"/>
              </a:lnSpc>
              <a:defRPr/>
            </a:pPr>
            <a:endParaRPr lang="en-US" altLang="zh-CN" sz="1600" strike="dblStrike" dirty="0">
              <a:solidFill>
                <a:srgbClr val="44546A"/>
              </a:solidFill>
              <a:latin typeface="+mn-ea"/>
            </a:endParaRPr>
          </a:p>
          <a:p>
            <a:pPr lvl="0" indent="457200" algn="just">
              <a:lnSpc>
                <a:spcPct val="150000"/>
              </a:lnSpc>
              <a:defRPr/>
            </a:pPr>
            <a:r>
              <a:rPr lang="zh-CN" altLang="en-US" sz="1600" strike="dblStrike" dirty="0">
                <a:solidFill>
                  <a:srgbClr val="44546A"/>
                </a:solidFill>
                <a:latin typeface="+mn-ea"/>
              </a:rPr>
              <a:t>加强和改进思想政治教育工作，把社会主义核心价值体系教育</a:t>
            </a:r>
            <a:r>
              <a:rPr lang="zh-CN" altLang="en-US" sz="1600" dirty="0">
                <a:solidFill>
                  <a:srgbClr val="44546A"/>
                </a:solidFill>
                <a:latin typeface="+mn-ea"/>
              </a:rPr>
              <a:t>融入大学生思想政治教育工作和师德师风建设的全过程，帮助广大师生员工树立正确的世界观、人生观和价值观，坚定</a:t>
            </a:r>
            <a:r>
              <a:rPr lang="zh-CN" altLang="en-US" sz="1600" strike="dblStrike" dirty="0">
                <a:solidFill>
                  <a:srgbClr val="44546A"/>
                </a:solidFill>
                <a:latin typeface="+mn-ea"/>
              </a:rPr>
              <a:t>走</a:t>
            </a:r>
            <a:r>
              <a:rPr lang="zh-CN" altLang="en-US" sz="1600" dirty="0">
                <a:solidFill>
                  <a:srgbClr val="44546A"/>
                </a:solidFill>
                <a:latin typeface="+mn-ea"/>
              </a:rPr>
              <a:t>中国特色社会主义道路</a:t>
            </a:r>
            <a:r>
              <a:rPr lang="zh-CN" altLang="en-US" sz="1600" strike="dblStrike" dirty="0">
                <a:solidFill>
                  <a:srgbClr val="44546A"/>
                </a:solidFill>
                <a:latin typeface="+mn-ea"/>
              </a:rPr>
              <a:t>的信念</a:t>
            </a:r>
            <a:r>
              <a:rPr lang="zh-CN" altLang="en-US" sz="1600" dirty="0">
                <a:solidFill>
                  <a:srgbClr val="44546A"/>
                </a:solidFill>
                <a:latin typeface="+mn-ea"/>
              </a:rPr>
              <a:t>。</a:t>
            </a: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第七章  思想政治工作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第七章  思想政治工作</a:t>
            </a:r>
          </a:p>
        </p:txBody>
      </p:sp>
    </p:spTree>
    <p:extLst>
      <p:ext uri="{BB962C8B-B14F-4D97-AF65-F5344CB8AC3E}">
        <p14:creationId xmlns:p14="http://schemas.microsoft.com/office/powerpoint/2010/main" val="84871490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第二十九</a:t>
            </a:r>
            <a:r>
              <a:rPr lang="zh-CN" altLang="en-US" sz="1600" b="1" dirty="0" smtClean="0">
                <a:solidFill>
                  <a:srgbClr val="44546A"/>
                </a:solidFill>
                <a:latin typeface="+mn-ea"/>
              </a:rPr>
              <a:t>条  </a:t>
            </a:r>
            <a:r>
              <a:rPr lang="zh-CN" altLang="en-US" sz="1600" dirty="0">
                <a:solidFill>
                  <a:srgbClr val="44546A"/>
                </a:solidFill>
                <a:latin typeface="+mn-ea"/>
              </a:rPr>
              <a:t>高校</a:t>
            </a:r>
            <a:r>
              <a:rPr lang="zh-CN" altLang="en-US" sz="1600" b="1" u="heavy" dirty="0">
                <a:solidFill>
                  <a:srgbClr val="44546A"/>
                </a:solidFill>
                <a:latin typeface="+mn-ea"/>
              </a:rPr>
              <a:t>党组织</a:t>
            </a:r>
            <a:r>
              <a:rPr lang="zh-CN" altLang="en-US" sz="1600" dirty="0">
                <a:solidFill>
                  <a:srgbClr val="44546A"/>
                </a:solidFill>
                <a:latin typeface="+mn-ea"/>
              </a:rPr>
              <a:t>应当把立德树人作为根本任务，</a:t>
            </a:r>
            <a:r>
              <a:rPr lang="zh-CN" altLang="en-US" sz="1600" b="1" u="heavy" dirty="0">
                <a:solidFill>
                  <a:srgbClr val="44546A"/>
                </a:solidFill>
                <a:latin typeface="+mn-ea"/>
              </a:rPr>
              <a:t>构建思想政治工作体系，加强意识形态阵地管理。</a:t>
            </a:r>
            <a:r>
              <a:rPr lang="zh-CN" altLang="en-US" sz="1600" dirty="0">
                <a:solidFill>
                  <a:srgbClr val="44546A"/>
                </a:solidFill>
                <a:latin typeface="+mn-ea"/>
              </a:rPr>
              <a:t>充分发挥课堂教学的主渠道作用，</a:t>
            </a:r>
            <a:r>
              <a:rPr lang="zh-CN" altLang="en-US" sz="1600" b="1" u="heavy" dirty="0">
                <a:solidFill>
                  <a:srgbClr val="44546A"/>
                </a:solidFill>
                <a:latin typeface="+mn-ea"/>
              </a:rPr>
              <a:t>办好思想政治理论课，推进课程思政建设，</a:t>
            </a:r>
            <a:r>
              <a:rPr lang="zh-CN" altLang="en-US" sz="1600" dirty="0">
                <a:solidFill>
                  <a:srgbClr val="44546A"/>
                </a:solidFill>
                <a:latin typeface="+mn-ea"/>
              </a:rPr>
              <a:t>拓展</a:t>
            </a:r>
            <a:r>
              <a:rPr lang="zh-CN" altLang="en-US" sz="1600" b="1" u="heavy" dirty="0">
                <a:solidFill>
                  <a:srgbClr val="44546A"/>
                </a:solidFill>
                <a:latin typeface="+mn-ea"/>
              </a:rPr>
              <a:t>新时代</a:t>
            </a:r>
            <a:r>
              <a:rPr lang="zh-CN" altLang="en-US" sz="1600" dirty="0">
                <a:solidFill>
                  <a:srgbClr val="44546A"/>
                </a:solidFill>
                <a:latin typeface="+mn-ea"/>
              </a:rPr>
              <a:t>大学生思想政治教育的有效途径，形成全员全过程全方位育人的良好氛围和工作机制。</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第二十九条　</a:t>
            </a:r>
            <a:r>
              <a:rPr lang="zh-CN" altLang="en-US" sz="1600" dirty="0">
                <a:solidFill>
                  <a:srgbClr val="44546A"/>
                </a:solidFill>
                <a:latin typeface="+mn-ea"/>
              </a:rPr>
              <a:t>高等学校要</a:t>
            </a:r>
            <a:r>
              <a:rPr lang="zh-CN" altLang="en-US" sz="1600" strike="dblStrike" dirty="0">
                <a:solidFill>
                  <a:srgbClr val="44546A"/>
                </a:solidFill>
                <a:latin typeface="+mn-ea"/>
              </a:rPr>
              <a:t>坚持育人为本、德育为先，</a:t>
            </a:r>
            <a:r>
              <a:rPr lang="zh-CN" altLang="en-US" sz="1600" dirty="0">
                <a:solidFill>
                  <a:srgbClr val="44546A"/>
                </a:solidFill>
                <a:latin typeface="+mn-ea"/>
              </a:rPr>
              <a:t>把立德树人作为根本任务，充分发挥课堂教学的主渠道作用，</a:t>
            </a:r>
            <a:r>
              <a:rPr lang="zh-CN" altLang="en-US" sz="1600" strike="dblStrike" dirty="0">
                <a:solidFill>
                  <a:srgbClr val="44546A"/>
                </a:solidFill>
                <a:latin typeface="+mn-ea"/>
              </a:rPr>
              <a:t>努力</a:t>
            </a:r>
            <a:r>
              <a:rPr lang="zh-CN" altLang="en-US" sz="1600" dirty="0">
                <a:solidFill>
                  <a:srgbClr val="44546A"/>
                </a:solidFill>
                <a:latin typeface="+mn-ea"/>
              </a:rPr>
              <a:t>拓展</a:t>
            </a:r>
            <a:r>
              <a:rPr lang="zh-CN" altLang="en-US" sz="1600" strike="dblStrike" dirty="0">
                <a:solidFill>
                  <a:srgbClr val="44546A"/>
                </a:solidFill>
                <a:latin typeface="+mn-ea"/>
              </a:rPr>
              <a:t>新形势下</a:t>
            </a:r>
            <a:r>
              <a:rPr lang="zh-CN" altLang="en-US" sz="1600" dirty="0">
                <a:solidFill>
                  <a:srgbClr val="44546A"/>
                </a:solidFill>
                <a:latin typeface="+mn-ea"/>
              </a:rPr>
              <a:t>大学生思想政治教育的有效途径，形成全员</a:t>
            </a:r>
            <a:r>
              <a:rPr lang="zh-CN" altLang="en-US" sz="1600" strike="dblStrike" dirty="0">
                <a:solidFill>
                  <a:srgbClr val="44546A"/>
                </a:solidFill>
                <a:latin typeface="+mn-ea"/>
              </a:rPr>
              <a:t>育人</a:t>
            </a:r>
            <a:r>
              <a:rPr lang="zh-CN" altLang="en-US" sz="1600" dirty="0">
                <a:solidFill>
                  <a:srgbClr val="44546A"/>
                </a:solidFill>
                <a:latin typeface="+mn-ea"/>
              </a:rPr>
              <a:t>、全过程</a:t>
            </a:r>
            <a:r>
              <a:rPr lang="zh-CN" altLang="en-US" sz="1600" strike="dblStrike" dirty="0">
                <a:solidFill>
                  <a:srgbClr val="44546A"/>
                </a:solidFill>
                <a:latin typeface="+mn-ea"/>
              </a:rPr>
              <a:t>育人</a:t>
            </a:r>
            <a:r>
              <a:rPr lang="zh-CN" altLang="en-US" sz="1600" dirty="0">
                <a:solidFill>
                  <a:srgbClr val="44546A"/>
                </a:solidFill>
                <a:latin typeface="+mn-ea"/>
              </a:rPr>
              <a:t>、全方位育人的良好氛围和工作机制。</a:t>
            </a: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第七章  思想政治工作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第七章  思想政治工作</a:t>
            </a:r>
          </a:p>
        </p:txBody>
      </p:sp>
    </p:spTree>
    <p:extLst>
      <p:ext uri="{BB962C8B-B14F-4D97-AF65-F5344CB8AC3E}">
        <p14:creationId xmlns:p14="http://schemas.microsoft.com/office/powerpoint/2010/main" val="27091884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第三十条 </a:t>
            </a:r>
            <a:r>
              <a:rPr lang="zh-CN" altLang="en-US" sz="1600" b="1" dirty="0" smtClean="0">
                <a:solidFill>
                  <a:srgbClr val="44546A"/>
                </a:solidFill>
                <a:latin typeface="+mn-ea"/>
              </a:rPr>
              <a:t> </a:t>
            </a:r>
            <a:r>
              <a:rPr lang="zh-CN" altLang="en-US" sz="1600" dirty="0" smtClean="0">
                <a:solidFill>
                  <a:srgbClr val="44546A"/>
                </a:solidFill>
                <a:latin typeface="+mn-ea"/>
              </a:rPr>
              <a:t>思想</a:t>
            </a:r>
            <a:r>
              <a:rPr lang="zh-CN" altLang="en-US" sz="1600" dirty="0">
                <a:solidFill>
                  <a:srgbClr val="44546A"/>
                </a:solidFill>
                <a:latin typeface="+mn-ea"/>
              </a:rPr>
              <a:t>政治工作应当</a:t>
            </a:r>
            <a:r>
              <a:rPr lang="zh-CN" altLang="en-US" sz="1600" b="1" u="heavy" dirty="0">
                <a:solidFill>
                  <a:srgbClr val="44546A"/>
                </a:solidFill>
                <a:latin typeface="+mn-ea"/>
              </a:rPr>
              <a:t>坚持</a:t>
            </a:r>
            <a:r>
              <a:rPr lang="zh-CN" altLang="en-US" sz="1600" dirty="0">
                <a:solidFill>
                  <a:srgbClr val="44546A"/>
                </a:solidFill>
                <a:latin typeface="+mn-ea"/>
              </a:rPr>
              <a:t>理论联系实际，定期分析师生员工的思想动态，坚持解决思想问题与解决实际问题相结合，注重人文关怀和心理疏导，区别不同层次，采取多种方式，</a:t>
            </a:r>
            <a:r>
              <a:rPr lang="zh-CN" altLang="en-US" sz="1600" b="1" u="heavy" dirty="0">
                <a:solidFill>
                  <a:srgbClr val="44546A"/>
                </a:solidFill>
                <a:latin typeface="+mn-ea"/>
              </a:rPr>
              <a:t>推动思想政治工作传统优势和信息技术高度融合</a:t>
            </a:r>
            <a:r>
              <a:rPr lang="zh-CN" altLang="en-US" sz="1600" dirty="0">
                <a:solidFill>
                  <a:srgbClr val="44546A"/>
                </a:solidFill>
                <a:latin typeface="+mn-ea"/>
              </a:rPr>
              <a:t>，增强思想政治工作的针对性、实效性。</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第三十条 </a:t>
            </a:r>
            <a:r>
              <a:rPr lang="zh-CN" altLang="en-US" sz="1600" b="1" dirty="0" smtClean="0">
                <a:solidFill>
                  <a:srgbClr val="44546A"/>
                </a:solidFill>
                <a:latin typeface="+mn-ea"/>
              </a:rPr>
              <a:t> </a:t>
            </a:r>
            <a:r>
              <a:rPr lang="zh-CN" altLang="en-US" sz="1600" dirty="0" smtClean="0">
                <a:solidFill>
                  <a:srgbClr val="44546A"/>
                </a:solidFill>
                <a:latin typeface="+mn-ea"/>
              </a:rPr>
              <a:t>思想</a:t>
            </a:r>
            <a:r>
              <a:rPr lang="zh-CN" altLang="en-US" sz="1600" dirty="0">
                <a:solidFill>
                  <a:srgbClr val="44546A"/>
                </a:solidFill>
                <a:latin typeface="+mn-ea"/>
              </a:rPr>
              <a:t>政治工作要理论联系实际，</a:t>
            </a:r>
            <a:r>
              <a:rPr lang="zh-CN" altLang="en-US" sz="1600" strike="dblStrike" dirty="0">
                <a:solidFill>
                  <a:srgbClr val="44546A"/>
                </a:solidFill>
                <a:latin typeface="+mn-ea"/>
              </a:rPr>
              <a:t>紧紧围绕学校的改革发展稳定，密切结合教学、科研、管理、服务等各项工作，</a:t>
            </a:r>
            <a:r>
              <a:rPr lang="zh-CN" altLang="en-US" sz="1600" dirty="0">
                <a:solidFill>
                  <a:srgbClr val="44546A"/>
                </a:solidFill>
                <a:latin typeface="+mn-ea"/>
              </a:rPr>
              <a:t>定期分析师生员工的思想动态，坚持解决思想问题与解决实际问题相结合，注重人文关怀和心理疏导，分别不同层次，采取多种方式，增强思想政治工作的针对性、时效性。</a:t>
            </a: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第七章  思想政治工作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第七章  思想政治工作</a:t>
            </a:r>
          </a:p>
        </p:txBody>
      </p:sp>
    </p:spTree>
    <p:extLst>
      <p:ext uri="{BB962C8B-B14F-4D97-AF65-F5344CB8AC3E}">
        <p14:creationId xmlns:p14="http://schemas.microsoft.com/office/powerpoint/2010/main" val="3271881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196474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indent="457200" algn="just">
              <a:lnSpc>
                <a:spcPct val="150000"/>
              </a:lnSpc>
              <a:defRPr/>
            </a:pPr>
            <a:r>
              <a:rPr lang="zh-CN" altLang="en-US" sz="1600" b="1" dirty="0">
                <a:solidFill>
                  <a:srgbClr val="44546A"/>
                </a:solidFill>
                <a:latin typeface="+mn-ea"/>
              </a:rPr>
              <a:t>第三十一条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党委应当研究工会、共青团、</a:t>
            </a:r>
            <a:r>
              <a:rPr lang="zh-CN" altLang="en-US" sz="1600" b="1" u="heavy" dirty="0">
                <a:solidFill>
                  <a:srgbClr val="44546A"/>
                </a:solidFill>
                <a:latin typeface="+mn-ea"/>
              </a:rPr>
              <a:t>妇女组织等群团组织和学生会（研究生会）、学术组织工作中的</a:t>
            </a:r>
            <a:r>
              <a:rPr lang="zh-CN" altLang="en-US" sz="1600" dirty="0">
                <a:solidFill>
                  <a:srgbClr val="44546A"/>
                </a:solidFill>
                <a:latin typeface="+mn-ea"/>
              </a:rPr>
              <a:t>重大问题，</a:t>
            </a:r>
            <a:r>
              <a:rPr lang="zh-CN" altLang="en-US" sz="1600" b="1" u="heavy" dirty="0">
                <a:solidFill>
                  <a:srgbClr val="44546A"/>
                </a:solidFill>
                <a:latin typeface="+mn-ea"/>
              </a:rPr>
              <a:t>加强学生社团管理，</a:t>
            </a:r>
            <a:r>
              <a:rPr lang="zh-CN" altLang="en-US" sz="1600" dirty="0">
                <a:solidFill>
                  <a:srgbClr val="44546A"/>
                </a:solidFill>
                <a:latin typeface="+mn-ea"/>
              </a:rPr>
              <a:t>支持他们依照法律和各自章程开展工作。</a:t>
            </a:r>
          </a:p>
          <a:p>
            <a:pPr lvl="0" indent="457200" algn="just">
              <a:lnSpc>
                <a:spcPct val="150000"/>
              </a:lnSpc>
              <a:defRPr/>
            </a:pPr>
            <a:r>
              <a:rPr lang="zh-CN" altLang="en-US" sz="1600" b="1" dirty="0">
                <a:solidFill>
                  <a:srgbClr val="44546A"/>
                </a:solidFill>
                <a:latin typeface="+mn-ea"/>
              </a:rPr>
              <a:t>第三十二条 </a:t>
            </a:r>
            <a:r>
              <a:rPr lang="zh-CN" altLang="en-US" sz="1600" b="1" dirty="0" smtClean="0">
                <a:solidFill>
                  <a:srgbClr val="44546A"/>
                </a:solidFill>
                <a:latin typeface="+mn-ea"/>
              </a:rPr>
              <a:t> </a:t>
            </a:r>
            <a:r>
              <a:rPr lang="zh-CN" altLang="en-US" sz="1600" dirty="0" smtClean="0">
                <a:solidFill>
                  <a:srgbClr val="44546A"/>
                </a:solidFill>
                <a:latin typeface="+mn-ea"/>
              </a:rPr>
              <a:t>高校</a:t>
            </a:r>
            <a:r>
              <a:rPr lang="zh-CN" altLang="en-US" sz="1600" dirty="0">
                <a:solidFill>
                  <a:srgbClr val="44546A"/>
                </a:solidFill>
                <a:latin typeface="+mn-ea"/>
              </a:rPr>
              <a:t>党委领导教职工代表大会，支持教职工代表大会正确行使职权，在参与学校民主管理和民主监督、维护教职工合法权益等方面发挥积极作用。</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b="1" dirty="0">
                <a:solidFill>
                  <a:srgbClr val="44546A"/>
                </a:solidFill>
                <a:latin typeface="+mn-ea"/>
              </a:rPr>
              <a:t>第三十二条　</a:t>
            </a:r>
            <a:r>
              <a:rPr lang="zh-CN" altLang="en-US" sz="1600" dirty="0">
                <a:solidFill>
                  <a:srgbClr val="44546A"/>
                </a:solidFill>
                <a:latin typeface="+mn-ea"/>
              </a:rPr>
              <a:t>高等学校党的委员会要研究工会、共青团、</a:t>
            </a:r>
            <a:r>
              <a:rPr lang="zh-CN" altLang="en-US" sz="1600" strike="dblStrike" dirty="0">
                <a:solidFill>
                  <a:srgbClr val="44546A"/>
                </a:solidFill>
                <a:latin typeface="+mn-ea"/>
              </a:rPr>
              <a:t>学生会、学生社团等群众组织工作中的</a:t>
            </a:r>
            <a:r>
              <a:rPr lang="zh-CN" altLang="en-US" sz="1600" dirty="0">
                <a:solidFill>
                  <a:srgbClr val="44546A"/>
                </a:solidFill>
                <a:latin typeface="+mn-ea"/>
              </a:rPr>
              <a:t>重大问题，支持他们依照</a:t>
            </a:r>
            <a:r>
              <a:rPr lang="zh-CN" altLang="en-US" sz="1600" strike="dblStrike" dirty="0">
                <a:solidFill>
                  <a:srgbClr val="44546A"/>
                </a:solidFill>
                <a:latin typeface="+mn-ea"/>
              </a:rPr>
              <a:t>国家</a:t>
            </a:r>
            <a:r>
              <a:rPr lang="zh-CN" altLang="en-US" sz="1600" dirty="0">
                <a:solidFill>
                  <a:srgbClr val="44546A"/>
                </a:solidFill>
                <a:latin typeface="+mn-ea"/>
              </a:rPr>
              <a:t>法律和各自</a:t>
            </a:r>
            <a:r>
              <a:rPr lang="zh-CN" altLang="en-US" sz="1600" strike="dblStrike" dirty="0">
                <a:solidFill>
                  <a:srgbClr val="44546A"/>
                </a:solidFill>
                <a:latin typeface="+mn-ea"/>
              </a:rPr>
              <a:t>的</a:t>
            </a:r>
            <a:r>
              <a:rPr lang="zh-CN" altLang="en-US" sz="1600" dirty="0">
                <a:solidFill>
                  <a:srgbClr val="44546A"/>
                </a:solidFill>
                <a:latin typeface="+mn-ea"/>
              </a:rPr>
              <a:t>章程</a:t>
            </a:r>
            <a:r>
              <a:rPr lang="zh-CN" altLang="en-US" sz="1600" strike="dblStrike" dirty="0">
                <a:solidFill>
                  <a:srgbClr val="44546A"/>
                </a:solidFill>
                <a:latin typeface="+mn-ea"/>
              </a:rPr>
              <a:t>独立自主地</a:t>
            </a:r>
            <a:r>
              <a:rPr lang="zh-CN" altLang="en-US" sz="1600" dirty="0">
                <a:solidFill>
                  <a:srgbClr val="44546A"/>
                </a:solidFill>
                <a:latin typeface="+mn-ea"/>
              </a:rPr>
              <a:t>开展工作。</a:t>
            </a:r>
            <a:endParaRPr lang="en-US" altLang="zh-CN" sz="1600"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第三十三条　</a:t>
            </a:r>
            <a:r>
              <a:rPr lang="zh-CN" altLang="en-US" sz="1600" dirty="0">
                <a:solidFill>
                  <a:srgbClr val="44546A"/>
                </a:solidFill>
                <a:latin typeface="+mn-ea"/>
              </a:rPr>
              <a:t>高等学校党的委员会领导教职工代表大会，支持教职工代表大会正确行使职权，在参与学校</a:t>
            </a:r>
            <a:r>
              <a:rPr lang="zh-CN" altLang="en-US" sz="1600" strike="dblStrike" dirty="0">
                <a:solidFill>
                  <a:srgbClr val="44546A"/>
                </a:solidFill>
                <a:latin typeface="+mn-ea"/>
              </a:rPr>
              <a:t>的</a:t>
            </a:r>
            <a:r>
              <a:rPr lang="zh-CN" altLang="en-US" sz="1600" dirty="0">
                <a:solidFill>
                  <a:srgbClr val="44546A"/>
                </a:solidFill>
                <a:latin typeface="+mn-ea"/>
              </a:rPr>
              <a:t>民主管理和民主监督、维护教职工的合法权益等方面发挥积极作用。</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第八章  对群团组织的领导</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第八章  </a:t>
            </a:r>
            <a:r>
              <a:rPr lang="zh-CN" altLang="en-US" b="1" dirty="0">
                <a:solidFill>
                  <a:schemeClr val="bg1"/>
                </a:solidFill>
                <a:latin typeface="+mn-ea"/>
              </a:rPr>
              <a:t>党组织</a:t>
            </a:r>
            <a:r>
              <a:rPr lang="zh-CN" altLang="en-US" b="1" dirty="0">
                <a:solidFill>
                  <a:schemeClr val="bg1"/>
                </a:solidFill>
              </a:rPr>
              <a:t>对</a:t>
            </a:r>
            <a:r>
              <a:rPr lang="zh-CN" altLang="en-US" b="1" dirty="0">
                <a:solidFill>
                  <a:schemeClr val="bg1"/>
                </a:solidFill>
                <a:latin typeface="+mn-ea"/>
              </a:rPr>
              <a:t>群众组织</a:t>
            </a:r>
            <a:r>
              <a:rPr lang="zh-CN" altLang="en-US" b="1" dirty="0">
                <a:solidFill>
                  <a:schemeClr val="bg1"/>
                </a:solidFill>
              </a:rPr>
              <a:t>的领导</a:t>
            </a:r>
          </a:p>
        </p:txBody>
      </p:sp>
    </p:spTree>
    <p:extLst>
      <p:ext uri="{BB962C8B-B14F-4D97-AF65-F5344CB8AC3E}">
        <p14:creationId xmlns:p14="http://schemas.microsoft.com/office/powerpoint/2010/main" val="394651267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196474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b="1" dirty="0">
                <a:solidFill>
                  <a:srgbClr val="44546A"/>
                </a:solidFill>
                <a:latin typeface="+mn-ea"/>
              </a:rPr>
              <a:t>第三十三</a:t>
            </a:r>
            <a:r>
              <a:rPr lang="zh-CN" altLang="en-US" sz="1600" b="1" dirty="0" smtClean="0">
                <a:solidFill>
                  <a:srgbClr val="44546A"/>
                </a:solidFill>
                <a:latin typeface="+mn-ea"/>
              </a:rPr>
              <a:t>条  </a:t>
            </a:r>
            <a:r>
              <a:rPr lang="zh-CN" altLang="en-US" sz="1600" b="1" u="heavy" dirty="0" smtClean="0">
                <a:solidFill>
                  <a:srgbClr val="44546A"/>
                </a:solidFill>
                <a:latin typeface="+mn-ea"/>
              </a:rPr>
              <a:t>各级党委</a:t>
            </a:r>
            <a:r>
              <a:rPr lang="zh-CN" altLang="en-US" sz="1600" b="1" u="heavy" dirty="0">
                <a:solidFill>
                  <a:srgbClr val="44546A"/>
                </a:solidFill>
                <a:latin typeface="+mn-ea"/>
              </a:rPr>
              <a:t>及其有关部门、有关国家机关党组（党委）应当把高校基层党组织建设作为党建工作的重要内容，摆在突出位置，纳入整体部署，坚持属地管理原则，坚持管班子管业务与管党建管思想政治工作相结合，形成党委统一领导，教育工作领导小组牵头协调，纪检机关和组织、宣传、统战、教育工作等部门密切协作、齐抓共管的工作格局。</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ctr">
              <a:lnSpc>
                <a:spcPct val="150000"/>
              </a:lnSpc>
              <a:defRPr/>
            </a:pPr>
            <a:r>
              <a:rPr lang="zh-CN" altLang="en-US" b="1" dirty="0">
                <a:solidFill>
                  <a:srgbClr val="44546A"/>
                </a:solidFill>
                <a:latin typeface="+mn-ea"/>
              </a:rPr>
              <a:t>无此项内容</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第九章  领导和保障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无此章节</a:t>
            </a:r>
          </a:p>
        </p:txBody>
      </p:sp>
    </p:spTree>
    <p:extLst>
      <p:ext uri="{BB962C8B-B14F-4D97-AF65-F5344CB8AC3E}">
        <p14:creationId xmlns:p14="http://schemas.microsoft.com/office/powerpoint/2010/main" val="75971812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1046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第三十四条 </a:t>
            </a:r>
            <a:r>
              <a:rPr lang="zh-CN" altLang="en-US" sz="1600" b="1" dirty="0" smtClean="0">
                <a:solidFill>
                  <a:srgbClr val="44546A"/>
                </a:solidFill>
                <a:latin typeface="+mn-ea"/>
              </a:rPr>
              <a:t> </a:t>
            </a:r>
            <a:r>
              <a:rPr lang="zh-CN" altLang="en-US" sz="1600" b="1" u="heavy" dirty="0" smtClean="0">
                <a:solidFill>
                  <a:srgbClr val="44546A"/>
                </a:solidFill>
                <a:latin typeface="+mn-ea"/>
              </a:rPr>
              <a:t>各级党委</a:t>
            </a:r>
            <a:r>
              <a:rPr lang="zh-CN" altLang="en-US" sz="1600" b="1" u="heavy" dirty="0">
                <a:solidFill>
                  <a:srgbClr val="44546A"/>
                </a:solidFill>
                <a:latin typeface="+mn-ea"/>
              </a:rPr>
              <a:t>及其有关部门、有关国家机关党组（党委）应当合理设置负责高校党建工作的部门和机构，各级党委教育工作部门应当有内设机构具体承担高校党建工作职能，配齐配强工作人员。</a:t>
            </a:r>
          </a:p>
          <a:p>
            <a:pPr lvl="0" indent="457200" algn="just">
              <a:lnSpc>
                <a:spcPct val="150000"/>
              </a:lnSpc>
              <a:defRPr/>
            </a:pPr>
            <a:r>
              <a:rPr lang="zh-CN" altLang="en-US" sz="1600" dirty="0">
                <a:solidFill>
                  <a:srgbClr val="44546A"/>
                </a:solidFill>
                <a:latin typeface="+mn-ea"/>
              </a:rPr>
              <a:t>高校党委根据工作需要，本着精干高效和有利于加强</a:t>
            </a:r>
            <a:r>
              <a:rPr lang="zh-CN" altLang="en-US" sz="1600" b="1" u="heavy" dirty="0">
                <a:solidFill>
                  <a:srgbClr val="44546A"/>
                </a:solidFill>
                <a:latin typeface="+mn-ea"/>
              </a:rPr>
              <a:t>党建工作</a:t>
            </a:r>
            <a:r>
              <a:rPr lang="zh-CN" altLang="en-US" sz="1600" dirty="0">
                <a:solidFill>
                  <a:srgbClr val="44546A"/>
                </a:solidFill>
                <a:latin typeface="+mn-ea"/>
              </a:rPr>
              <a:t>的原则，设立办公室、组织部、宣传部、统战部和</a:t>
            </a:r>
            <a:r>
              <a:rPr lang="zh-CN" altLang="en-US" sz="1600" b="1" u="heavy" dirty="0">
                <a:solidFill>
                  <a:srgbClr val="44546A"/>
                </a:solidFill>
                <a:latin typeface="+mn-ea"/>
              </a:rPr>
              <a:t>教师工作</a:t>
            </a:r>
            <a:r>
              <a:rPr lang="zh-CN" altLang="en-US" sz="1600" dirty="0">
                <a:solidFill>
                  <a:srgbClr val="44546A"/>
                </a:solidFill>
                <a:latin typeface="+mn-ea"/>
              </a:rPr>
              <a:t>、学生工作、</a:t>
            </a:r>
            <a:r>
              <a:rPr lang="zh-CN" altLang="en-US" sz="1600" b="1" u="heavy" dirty="0">
                <a:solidFill>
                  <a:srgbClr val="44546A"/>
                </a:solidFill>
                <a:latin typeface="+mn-ea"/>
              </a:rPr>
              <a:t>保卫工作</a:t>
            </a:r>
            <a:r>
              <a:rPr lang="zh-CN" altLang="en-US" sz="1600" dirty="0">
                <a:solidFill>
                  <a:srgbClr val="44546A"/>
                </a:solidFill>
                <a:latin typeface="+mn-ea"/>
              </a:rPr>
              <a:t>部门等机构。</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相关内容见  第二章 组织设置</a:t>
            </a:r>
          </a:p>
          <a:p>
            <a:pPr lvl="0" indent="457200" algn="just">
              <a:lnSpc>
                <a:spcPct val="150000"/>
              </a:lnSpc>
              <a:defRPr/>
            </a:pPr>
            <a:r>
              <a:rPr lang="zh-CN" altLang="en-US" sz="1600" b="1" dirty="0" smtClean="0">
                <a:solidFill>
                  <a:srgbClr val="44546A"/>
                </a:solidFill>
                <a:latin typeface="+mn-ea"/>
              </a:rPr>
              <a:t>第六</a:t>
            </a:r>
            <a:r>
              <a:rPr lang="zh-CN" altLang="en-US" sz="1600" b="1" dirty="0">
                <a:solidFill>
                  <a:srgbClr val="44546A"/>
                </a:solidFill>
                <a:latin typeface="+mn-ea"/>
              </a:rPr>
              <a:t>条　</a:t>
            </a:r>
            <a:r>
              <a:rPr lang="zh-CN" altLang="en-US" sz="1600" dirty="0">
                <a:solidFill>
                  <a:srgbClr val="44546A"/>
                </a:solidFill>
                <a:latin typeface="+mn-ea"/>
              </a:rPr>
              <a:t>党的委员会根据工作需要，本着精干高效和有利于加强</a:t>
            </a:r>
            <a:r>
              <a:rPr lang="zh-CN" altLang="en-US" sz="1600" strike="dblStrike" dirty="0">
                <a:solidFill>
                  <a:srgbClr val="44546A"/>
                </a:solidFill>
                <a:latin typeface="+mn-ea"/>
              </a:rPr>
              <a:t>党的建设</a:t>
            </a:r>
            <a:r>
              <a:rPr lang="zh-CN" altLang="en-US" sz="1600" dirty="0">
                <a:solidFill>
                  <a:srgbClr val="44546A"/>
                </a:solidFill>
                <a:latin typeface="+mn-ea"/>
              </a:rPr>
              <a:t>的原则，设立办公室、组织部、宣传部、统战部和学生工作部门等工作机构，</a:t>
            </a:r>
            <a:r>
              <a:rPr lang="zh-CN" altLang="en-US" sz="1600" strike="dblStrike" dirty="0">
                <a:solidFill>
                  <a:srgbClr val="44546A"/>
                </a:solidFill>
                <a:latin typeface="+mn-ea"/>
              </a:rPr>
              <a:t>配备必要的工作人员，包括配备一定数量的组织员。</a:t>
            </a:r>
            <a:endParaRPr lang="en-US" altLang="zh-CN" sz="1600" strike="dblStrike"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第九章  领导和保障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endParaRPr lang="zh-CN" altLang="en-US" b="1" dirty="0">
              <a:solidFill>
                <a:schemeClr val="bg1"/>
              </a:solidFill>
            </a:endParaRPr>
          </a:p>
        </p:txBody>
      </p:sp>
    </p:spTree>
    <p:extLst>
      <p:ext uri="{BB962C8B-B14F-4D97-AF65-F5344CB8AC3E}">
        <p14:creationId xmlns:p14="http://schemas.microsoft.com/office/powerpoint/2010/main" val="17615305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196474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b="1" dirty="0">
                <a:solidFill>
                  <a:srgbClr val="44546A"/>
                </a:solidFill>
                <a:latin typeface="+mn-ea"/>
              </a:rPr>
              <a:t>第三十五条 </a:t>
            </a:r>
            <a:r>
              <a:rPr lang="zh-CN" altLang="en-US" sz="1600" b="1" dirty="0" smtClean="0">
                <a:solidFill>
                  <a:srgbClr val="44546A"/>
                </a:solidFill>
                <a:latin typeface="+mn-ea"/>
              </a:rPr>
              <a:t> </a:t>
            </a:r>
            <a:r>
              <a:rPr lang="zh-CN" altLang="en-US" sz="1600" b="1" u="heavy" dirty="0" smtClean="0">
                <a:solidFill>
                  <a:srgbClr val="44546A"/>
                </a:solidFill>
                <a:latin typeface="+mn-ea"/>
              </a:rPr>
              <a:t>按照</a:t>
            </a:r>
            <a:r>
              <a:rPr lang="zh-CN" altLang="en-US" sz="1600" b="1" u="heavy" dirty="0">
                <a:solidFill>
                  <a:srgbClr val="44546A"/>
                </a:solidFill>
                <a:latin typeface="+mn-ea"/>
              </a:rPr>
              <a:t>社会主义政治家、教育家标准，选好配强高校党委书记、校长，把政治过硬、品行优良、业务精通、锐意进取、敢于担当的优秀干部选配到学校领导岗位。学校行政领导班子成员是党员的，一般应当进入党委常委会或者不设常委会的党委。纪委书记、组织部长、宣传部长、统战部长一般应当由党委常委或者不设常委会的党委委员担任。</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ctr">
              <a:lnSpc>
                <a:spcPct val="150000"/>
              </a:lnSpc>
              <a:defRPr/>
            </a:pPr>
            <a:r>
              <a:rPr lang="zh-CN" altLang="en-US" b="1" dirty="0">
                <a:solidFill>
                  <a:srgbClr val="44546A"/>
                </a:solidFill>
                <a:latin typeface="+mn-ea"/>
              </a:rPr>
              <a:t>无此项内容</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第九章  领导和保障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无此章节</a:t>
            </a:r>
          </a:p>
        </p:txBody>
      </p:sp>
    </p:spTree>
    <p:extLst>
      <p:ext uri="{BB962C8B-B14F-4D97-AF65-F5344CB8AC3E}">
        <p14:creationId xmlns:p14="http://schemas.microsoft.com/office/powerpoint/2010/main" val="147184831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2001322"/>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dirty="0">
              <a:solidFill>
                <a:srgbClr val="44546A"/>
              </a:solidFill>
              <a:latin typeface="+mn-ea"/>
            </a:endParaRPr>
          </a:p>
          <a:p>
            <a:pPr lvl="0" indent="457200" algn="just">
              <a:lnSpc>
                <a:spcPct val="150000"/>
              </a:lnSpc>
              <a:defRPr/>
            </a:pPr>
            <a:r>
              <a:rPr lang="zh-CN" altLang="en-US" sz="1600" dirty="0">
                <a:solidFill>
                  <a:srgbClr val="44546A"/>
                </a:solidFill>
                <a:latin typeface="+mn-ea"/>
              </a:rPr>
              <a:t>高校应当</a:t>
            </a:r>
            <a:r>
              <a:rPr lang="zh-CN" altLang="en-US" sz="1600" b="1" u="heavy" dirty="0">
                <a:solidFill>
                  <a:srgbClr val="44546A"/>
                </a:solidFill>
                <a:latin typeface="+mn-ea"/>
              </a:rPr>
              <a:t>按照专职为主、专兼结合、数量充足、素质优良的要求</a:t>
            </a:r>
            <a:r>
              <a:rPr lang="zh-CN" altLang="en-US" sz="1600" dirty="0">
                <a:solidFill>
                  <a:srgbClr val="44546A"/>
                </a:solidFill>
                <a:latin typeface="+mn-ea"/>
              </a:rPr>
              <a:t>，将党务工作和思想政治工作队伍建设纳入学校人才队伍建设总体规划，</a:t>
            </a:r>
            <a:r>
              <a:rPr lang="zh-CN" altLang="en-US" sz="1600" b="1" u="heavy" dirty="0">
                <a:solidFill>
                  <a:srgbClr val="44546A"/>
                </a:solidFill>
                <a:latin typeface="+mn-ea"/>
              </a:rPr>
              <a:t>完善选拔、培养、激励机制</a:t>
            </a:r>
            <a:r>
              <a:rPr lang="zh-CN" altLang="en-US" sz="1600" dirty="0">
                <a:solidFill>
                  <a:srgbClr val="44546A"/>
                </a:solidFill>
                <a:latin typeface="+mn-ea"/>
              </a:rPr>
              <a:t>。专职党务工作人员和思想政治工作人员</a:t>
            </a:r>
            <a:r>
              <a:rPr lang="zh-CN" altLang="en-US" sz="1600" b="1" u="heavy" dirty="0">
                <a:solidFill>
                  <a:srgbClr val="44546A"/>
                </a:solidFill>
                <a:latin typeface="+mn-ea"/>
              </a:rPr>
              <a:t>应当在编制内配足，总数不低于全校师生人数的</a:t>
            </a:r>
            <a:r>
              <a:rPr lang="en-US" altLang="zh-CN" sz="1600" b="1" u="heavy" dirty="0">
                <a:solidFill>
                  <a:srgbClr val="44546A"/>
                </a:solidFill>
                <a:latin typeface="+mn-ea"/>
              </a:rPr>
              <a:t>1%</a:t>
            </a:r>
            <a:r>
              <a:rPr lang="zh-CN" altLang="en-US" sz="1600" b="1" u="heavy" dirty="0">
                <a:solidFill>
                  <a:srgbClr val="44546A"/>
                </a:solidFill>
                <a:latin typeface="+mn-ea"/>
              </a:rPr>
              <a:t>，每个院（系）至少配备</a:t>
            </a:r>
            <a:r>
              <a:rPr lang="en-US" altLang="zh-CN" sz="1600" b="1" u="heavy" dirty="0">
                <a:solidFill>
                  <a:srgbClr val="44546A"/>
                </a:solidFill>
                <a:latin typeface="+mn-ea"/>
              </a:rPr>
              <a:t>1</a:t>
            </a:r>
            <a:r>
              <a:rPr lang="zh-CN" altLang="en-US" sz="1600" b="1" u="heavy" dirty="0">
                <a:solidFill>
                  <a:srgbClr val="44546A"/>
                </a:solidFill>
                <a:latin typeface="+mn-ea"/>
              </a:rPr>
              <a:t>至</a:t>
            </a:r>
            <a:r>
              <a:rPr lang="en-US" altLang="zh-CN" sz="1600" b="1" u="heavy" dirty="0">
                <a:solidFill>
                  <a:srgbClr val="44546A"/>
                </a:solidFill>
                <a:latin typeface="+mn-ea"/>
              </a:rPr>
              <a:t>2</a:t>
            </a:r>
            <a:r>
              <a:rPr lang="zh-CN" altLang="en-US" sz="1600" b="1" u="heavy" dirty="0">
                <a:solidFill>
                  <a:srgbClr val="44546A"/>
                </a:solidFill>
                <a:latin typeface="+mn-ea"/>
              </a:rPr>
              <a:t>名专职组织员。专职辅导员岗位按照师生比不低于</a:t>
            </a:r>
            <a:r>
              <a:rPr lang="en-US" altLang="zh-CN" sz="1600" b="1" u="heavy" dirty="0">
                <a:solidFill>
                  <a:srgbClr val="44546A"/>
                </a:solidFill>
                <a:latin typeface="+mn-ea"/>
              </a:rPr>
              <a:t>1:200</a:t>
            </a:r>
            <a:r>
              <a:rPr lang="zh-CN" altLang="en-US" sz="1600" b="1" u="heavy" dirty="0">
                <a:solidFill>
                  <a:srgbClr val="44546A"/>
                </a:solidFill>
                <a:latin typeface="+mn-ea"/>
              </a:rPr>
              <a:t>的比例设置，专职思想政治理论课教师岗位按照师生比不低于</a:t>
            </a:r>
            <a:r>
              <a:rPr lang="en-US" altLang="zh-CN" sz="1600" b="1" u="heavy" dirty="0">
                <a:solidFill>
                  <a:srgbClr val="44546A"/>
                </a:solidFill>
                <a:latin typeface="+mn-ea"/>
              </a:rPr>
              <a:t>1:350</a:t>
            </a:r>
            <a:r>
              <a:rPr lang="zh-CN" altLang="en-US" sz="1600" b="1" u="heavy" dirty="0">
                <a:solidFill>
                  <a:srgbClr val="44546A"/>
                </a:solidFill>
                <a:latin typeface="+mn-ea"/>
              </a:rPr>
              <a:t>的比例核定</a:t>
            </a:r>
            <a:r>
              <a:rPr lang="zh-CN" altLang="en-US" sz="1600" dirty="0">
                <a:solidFill>
                  <a:srgbClr val="44546A"/>
                </a:solidFill>
                <a:latin typeface="+mn-ea"/>
              </a:rPr>
              <a:t>。完善保障机制，为学校党的建设和思想政治工作提供经费和物质支持。</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相关内容见  第七章  思想政治工作</a:t>
            </a:r>
          </a:p>
          <a:p>
            <a:pPr lvl="0" indent="457200" algn="just">
              <a:lnSpc>
                <a:spcPct val="150000"/>
              </a:lnSpc>
              <a:defRPr/>
            </a:pPr>
            <a:r>
              <a:rPr lang="zh-CN" altLang="en-US" sz="1600" b="1" dirty="0" smtClean="0">
                <a:solidFill>
                  <a:srgbClr val="44546A"/>
                </a:solidFill>
                <a:latin typeface="+mn-ea"/>
              </a:rPr>
              <a:t>第三十一条  </a:t>
            </a:r>
            <a:r>
              <a:rPr lang="zh-CN" altLang="en-US" sz="1600" dirty="0" smtClean="0">
                <a:solidFill>
                  <a:srgbClr val="44546A"/>
                </a:solidFill>
                <a:latin typeface="+mn-ea"/>
              </a:rPr>
              <a:t>高等学校应当将党务工作和思想政治工作</a:t>
            </a:r>
            <a:r>
              <a:rPr lang="zh-CN" altLang="en-US" sz="1600" strike="dblStrike" dirty="0" smtClean="0">
                <a:solidFill>
                  <a:srgbClr val="44546A"/>
                </a:solidFill>
                <a:latin typeface="+mn-ea"/>
              </a:rPr>
              <a:t>以及辅导员</a:t>
            </a:r>
            <a:r>
              <a:rPr lang="zh-CN" altLang="en-US" sz="1600" dirty="0" smtClean="0">
                <a:solidFill>
                  <a:srgbClr val="44546A"/>
                </a:solidFill>
                <a:latin typeface="+mn-ea"/>
              </a:rPr>
              <a:t>队伍建设纳入学校人才队伍建设总体规划，</a:t>
            </a:r>
            <a:r>
              <a:rPr lang="zh-CN" altLang="en-US" sz="1600" strike="dblStrike" dirty="0" smtClean="0">
                <a:solidFill>
                  <a:srgbClr val="44546A"/>
                </a:solidFill>
                <a:latin typeface="+mn-ea"/>
              </a:rPr>
              <a:t>建立一支以专职人员为骨干、专兼职干部相结合的党务工作和思想政治工作队伍。专职党务工作人员和思想政治工作人员的配备一般占全校师生员工总数的</a:t>
            </a:r>
            <a:r>
              <a:rPr lang="en-US" altLang="zh-CN" sz="1600" strike="dblStrike" dirty="0" smtClean="0">
                <a:solidFill>
                  <a:srgbClr val="44546A"/>
                </a:solidFill>
                <a:latin typeface="+mn-ea"/>
              </a:rPr>
              <a:t>1%</a:t>
            </a:r>
            <a:r>
              <a:rPr lang="zh-CN" altLang="en-US" sz="1600" strike="dblStrike" dirty="0" smtClean="0">
                <a:solidFill>
                  <a:srgbClr val="44546A"/>
                </a:solidFill>
                <a:latin typeface="+mn-ea"/>
              </a:rPr>
              <a:t>左右；规模较小的学校，可视情况适当增加比例。完善政策措施和激励机制，切实关心、爱护党务工作者和思想政治工作者，为他们成长成才创造条件。</a:t>
            </a:r>
            <a:endParaRPr lang="en-US" altLang="zh-CN" sz="1600" strike="dblStrike" dirty="0" smtClean="0">
              <a:solidFill>
                <a:srgbClr val="44546A"/>
              </a:solidFill>
              <a:latin typeface="+mn-ea"/>
            </a:endParaRPr>
          </a:p>
          <a:p>
            <a:pPr lvl="0" indent="457200" algn="just">
              <a:lnSpc>
                <a:spcPct val="150000"/>
              </a:lnSpc>
              <a:defRPr/>
            </a:pPr>
            <a:r>
              <a:rPr lang="zh-CN" altLang="en-US" sz="1600" dirty="0" smtClean="0">
                <a:solidFill>
                  <a:srgbClr val="44546A"/>
                </a:solidFill>
                <a:latin typeface="+mn-ea"/>
              </a:rPr>
              <a:t>完善</a:t>
            </a:r>
            <a:r>
              <a:rPr lang="zh-CN" altLang="en-US" sz="1600" dirty="0">
                <a:solidFill>
                  <a:srgbClr val="44546A"/>
                </a:solidFill>
                <a:latin typeface="+mn-ea"/>
              </a:rPr>
              <a:t>保障机制，为学校党的建设和思想政治工作提供经费和物质</a:t>
            </a:r>
            <a:r>
              <a:rPr lang="zh-CN" altLang="en-US" sz="1600" dirty="0" smtClean="0">
                <a:solidFill>
                  <a:srgbClr val="44546A"/>
                </a:solidFill>
                <a:latin typeface="+mn-ea"/>
              </a:rPr>
              <a:t>支持。</a:t>
            </a:r>
            <a:endParaRPr lang="zh-CN" altLang="en-US" sz="1600" dirty="0">
              <a:solidFill>
                <a:srgbClr val="44546A"/>
              </a:solidFill>
              <a:latin typeface="+mn-ea"/>
            </a:endParaRPr>
          </a:p>
          <a:p>
            <a:pPr lvl="0" indent="457200" algn="ctr">
              <a:lnSpc>
                <a:spcPct val="150000"/>
              </a:lnSpc>
              <a:defRPr/>
            </a:pPr>
            <a:endParaRPr lang="zh-CN" altLang="en-US" b="1"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第九章  领导和保障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endParaRPr lang="zh-CN" altLang="en-US" b="1" dirty="0">
              <a:solidFill>
                <a:schemeClr val="bg1"/>
              </a:solidFill>
            </a:endParaRPr>
          </a:p>
        </p:txBody>
      </p:sp>
    </p:spTree>
    <p:extLst>
      <p:ext uri="{BB962C8B-B14F-4D97-AF65-F5344CB8AC3E}">
        <p14:creationId xmlns:p14="http://schemas.microsoft.com/office/powerpoint/2010/main" val="361853562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196474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ct val="150000"/>
              </a:lnSpc>
              <a:defRPr/>
            </a:pPr>
            <a:r>
              <a:rPr lang="zh-CN" altLang="en-US" sz="1600" b="1" dirty="0">
                <a:solidFill>
                  <a:srgbClr val="44546A"/>
                </a:solidFill>
                <a:latin typeface="+mn-ea"/>
              </a:rPr>
              <a:t>第三十六条 </a:t>
            </a:r>
            <a:r>
              <a:rPr lang="zh-CN" altLang="en-US" sz="1600" b="1" dirty="0" smtClean="0">
                <a:solidFill>
                  <a:srgbClr val="44546A"/>
                </a:solidFill>
                <a:latin typeface="+mn-ea"/>
              </a:rPr>
              <a:t> </a:t>
            </a:r>
            <a:r>
              <a:rPr lang="zh-CN" altLang="en-US" sz="1600" b="1" u="heavy" dirty="0" smtClean="0">
                <a:solidFill>
                  <a:srgbClr val="44546A"/>
                </a:solidFill>
                <a:latin typeface="+mn-ea"/>
              </a:rPr>
              <a:t>高校</a:t>
            </a:r>
            <a:r>
              <a:rPr lang="zh-CN" altLang="en-US" sz="1600" b="1" u="heavy" dirty="0">
                <a:solidFill>
                  <a:srgbClr val="44546A"/>
                </a:solidFill>
                <a:latin typeface="+mn-ea"/>
              </a:rPr>
              <a:t>党的建设和思想政治工作情况应当纳入巡视巡察，作为学校领导班子综合评价和领导人员选拔任用的重要依据，作为“双一流”建设等工作成效评估的重要内容。开展党组织书记抓基层党建述职评议考核工作，强化考核结果运用。对党的建设和思想政治工作重视不够、落实不力的，应当及时提醒、约谈；对出现严重问题的，按照有关规定严肃追责问责，督促抓好问题的整改落实。</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ctr">
              <a:lnSpc>
                <a:spcPct val="150000"/>
              </a:lnSpc>
              <a:defRPr/>
            </a:pPr>
            <a:r>
              <a:rPr lang="zh-CN" altLang="en-US" b="1" dirty="0">
                <a:solidFill>
                  <a:srgbClr val="44546A"/>
                </a:solidFill>
                <a:latin typeface="+mn-ea"/>
              </a:rPr>
              <a:t>无此项内容</a:t>
            </a: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第九章  领导和保障</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无此章节</a:t>
            </a:r>
          </a:p>
        </p:txBody>
      </p:sp>
    </p:spTree>
    <p:extLst>
      <p:ext uri="{BB962C8B-B14F-4D97-AF65-F5344CB8AC3E}">
        <p14:creationId xmlns:p14="http://schemas.microsoft.com/office/powerpoint/2010/main" val="140145459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0244" y="196474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第三十七</a:t>
            </a:r>
            <a:r>
              <a:rPr lang="zh-CN" altLang="en-US" sz="1600" b="1" dirty="0" smtClean="0">
                <a:solidFill>
                  <a:srgbClr val="44546A"/>
                </a:solidFill>
                <a:latin typeface="+mn-ea"/>
              </a:rPr>
              <a:t>条  </a:t>
            </a:r>
            <a:r>
              <a:rPr lang="zh-CN" altLang="en-US" sz="1600" dirty="0" smtClean="0">
                <a:solidFill>
                  <a:srgbClr val="44546A"/>
                </a:solidFill>
                <a:latin typeface="+mn-ea"/>
              </a:rPr>
              <a:t>本</a:t>
            </a:r>
            <a:r>
              <a:rPr lang="zh-CN" altLang="en-US" sz="1600" dirty="0">
                <a:solidFill>
                  <a:srgbClr val="44546A"/>
                </a:solidFill>
                <a:latin typeface="+mn-ea"/>
              </a:rPr>
              <a:t>条例适用于国家举办的普通高等学校。</a:t>
            </a:r>
          </a:p>
          <a:p>
            <a:pPr lvl="0" indent="457200" algn="just">
              <a:lnSpc>
                <a:spcPct val="150000"/>
              </a:lnSpc>
              <a:defRPr/>
            </a:pPr>
            <a:r>
              <a:rPr lang="zh-CN" altLang="en-US" sz="1600" dirty="0">
                <a:solidFill>
                  <a:srgbClr val="44546A"/>
                </a:solidFill>
                <a:latin typeface="+mn-ea"/>
              </a:rPr>
              <a:t>军队系统院校党组织的工作，</a:t>
            </a:r>
            <a:r>
              <a:rPr lang="zh-CN" altLang="en-US" sz="1600" b="1" u="heavy" dirty="0">
                <a:solidFill>
                  <a:srgbClr val="44546A"/>
                </a:solidFill>
                <a:latin typeface="+mn-ea"/>
              </a:rPr>
              <a:t>按照中共中央、中央军事委员会有关</a:t>
            </a:r>
            <a:r>
              <a:rPr lang="zh-CN" altLang="en-US" sz="1600" dirty="0">
                <a:solidFill>
                  <a:srgbClr val="44546A"/>
                </a:solidFill>
                <a:latin typeface="+mn-ea"/>
              </a:rPr>
              <a:t>规定</a:t>
            </a:r>
            <a:r>
              <a:rPr lang="zh-CN" altLang="en-US" sz="1600" b="1" u="heavy" dirty="0">
                <a:solidFill>
                  <a:srgbClr val="44546A"/>
                </a:solidFill>
                <a:latin typeface="+mn-ea"/>
              </a:rPr>
              <a:t>执行</a:t>
            </a:r>
            <a:r>
              <a:rPr lang="zh-CN" altLang="en-US" sz="1600" dirty="0">
                <a:solidFill>
                  <a:srgbClr val="44546A"/>
                </a:solidFill>
                <a:latin typeface="+mn-ea"/>
              </a:rPr>
              <a:t>。</a:t>
            </a:r>
          </a:p>
          <a:p>
            <a:pPr lvl="0" indent="457200" algn="just">
              <a:lnSpc>
                <a:spcPct val="150000"/>
              </a:lnSpc>
              <a:defRPr/>
            </a:pPr>
            <a:r>
              <a:rPr lang="zh-CN" altLang="en-US" sz="1600" b="1" dirty="0">
                <a:solidFill>
                  <a:srgbClr val="44546A"/>
                </a:solidFill>
                <a:latin typeface="+mn-ea"/>
              </a:rPr>
              <a:t>第三十八条 </a:t>
            </a:r>
            <a:r>
              <a:rPr lang="zh-CN" altLang="en-US" sz="1600" b="1" dirty="0" smtClean="0">
                <a:solidFill>
                  <a:srgbClr val="44546A"/>
                </a:solidFill>
                <a:latin typeface="+mn-ea"/>
              </a:rPr>
              <a:t> </a:t>
            </a:r>
            <a:r>
              <a:rPr lang="zh-CN" altLang="en-US" sz="1600" dirty="0" smtClean="0">
                <a:solidFill>
                  <a:srgbClr val="44546A"/>
                </a:solidFill>
                <a:latin typeface="+mn-ea"/>
              </a:rPr>
              <a:t>本</a:t>
            </a:r>
            <a:r>
              <a:rPr lang="zh-CN" altLang="en-US" sz="1600" dirty="0">
                <a:solidFill>
                  <a:srgbClr val="44546A"/>
                </a:solidFill>
                <a:latin typeface="+mn-ea"/>
              </a:rPr>
              <a:t>条例由</a:t>
            </a:r>
            <a:r>
              <a:rPr lang="zh-CN" altLang="en-US" sz="1600" b="1" u="heavy" dirty="0">
                <a:solidFill>
                  <a:srgbClr val="44546A"/>
                </a:solidFill>
                <a:latin typeface="+mn-ea"/>
              </a:rPr>
              <a:t>中央</a:t>
            </a:r>
            <a:r>
              <a:rPr lang="zh-CN" altLang="en-US" sz="1600" dirty="0">
                <a:solidFill>
                  <a:srgbClr val="44546A"/>
                </a:solidFill>
                <a:latin typeface="+mn-ea"/>
              </a:rPr>
              <a:t>组织部负责解释。</a:t>
            </a:r>
          </a:p>
          <a:p>
            <a:pPr lvl="0" indent="457200" algn="just">
              <a:lnSpc>
                <a:spcPct val="150000"/>
              </a:lnSpc>
              <a:defRPr/>
            </a:pPr>
            <a:r>
              <a:rPr lang="zh-CN" altLang="en-US" sz="1600" b="1" dirty="0">
                <a:solidFill>
                  <a:srgbClr val="44546A"/>
                </a:solidFill>
                <a:latin typeface="+mn-ea"/>
              </a:rPr>
              <a:t>第三十九条 </a:t>
            </a:r>
            <a:r>
              <a:rPr lang="zh-CN" altLang="en-US" sz="1600" b="1" dirty="0" smtClean="0">
                <a:solidFill>
                  <a:srgbClr val="44546A"/>
                </a:solidFill>
                <a:latin typeface="+mn-ea"/>
              </a:rPr>
              <a:t> </a:t>
            </a:r>
            <a:r>
              <a:rPr lang="zh-CN" altLang="en-US" sz="1600" dirty="0" smtClean="0">
                <a:solidFill>
                  <a:srgbClr val="44546A"/>
                </a:solidFill>
                <a:latin typeface="+mn-ea"/>
              </a:rPr>
              <a:t>本</a:t>
            </a:r>
            <a:r>
              <a:rPr lang="zh-CN" altLang="en-US" sz="1600" dirty="0">
                <a:solidFill>
                  <a:srgbClr val="44546A"/>
                </a:solidFill>
                <a:latin typeface="+mn-ea"/>
              </a:rPr>
              <a:t>条例自发布之日起施行。</a:t>
            </a:r>
          </a:p>
        </p:txBody>
      </p:sp>
      <p:sp>
        <p:nvSpPr>
          <p:cNvPr id="12" name="矩形 11">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endParaRPr lang="en-US" altLang="zh-CN" sz="1600" b="1"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第三十四条　</a:t>
            </a:r>
            <a:r>
              <a:rPr lang="zh-CN" altLang="en-US" sz="1600" dirty="0">
                <a:solidFill>
                  <a:srgbClr val="44546A"/>
                </a:solidFill>
                <a:latin typeface="+mn-ea"/>
              </a:rPr>
              <a:t>本条例适用于国家举办的普通高等学校。</a:t>
            </a:r>
            <a:r>
              <a:rPr lang="zh-CN" altLang="en-US" sz="1600" strike="dblStrike" dirty="0">
                <a:solidFill>
                  <a:srgbClr val="44546A"/>
                </a:solidFill>
                <a:latin typeface="+mn-ea"/>
              </a:rPr>
              <a:t>省、自治区、直辖市党委可以根据本条例精神，结合实际情况制定实施办法。</a:t>
            </a:r>
            <a:r>
              <a:rPr lang="zh-CN" altLang="en-US" sz="1600" dirty="0">
                <a:solidFill>
                  <a:srgbClr val="44546A"/>
                </a:solidFill>
                <a:latin typeface="+mn-ea"/>
              </a:rPr>
              <a:t>军队系统院校党组织的工作，</a:t>
            </a:r>
            <a:r>
              <a:rPr lang="zh-CN" altLang="en-US" sz="1600" strike="dblStrike" dirty="0">
                <a:solidFill>
                  <a:srgbClr val="44546A"/>
                </a:solidFill>
                <a:latin typeface="+mn-ea"/>
              </a:rPr>
              <a:t>由中国人民解放军总政治部参照本条例作出规定。</a:t>
            </a:r>
            <a:endParaRPr lang="en-US" altLang="zh-CN" sz="1600" strike="dblStrike" dirty="0">
              <a:solidFill>
                <a:srgbClr val="44546A"/>
              </a:solidFill>
              <a:latin typeface="+mn-ea"/>
            </a:endParaRPr>
          </a:p>
          <a:p>
            <a:pPr lvl="0" indent="457200" algn="just">
              <a:lnSpc>
                <a:spcPct val="150000"/>
              </a:lnSpc>
              <a:defRPr/>
            </a:pPr>
            <a:r>
              <a:rPr lang="zh-CN" altLang="en-US" sz="1600" b="1" dirty="0">
                <a:solidFill>
                  <a:srgbClr val="44546A"/>
                </a:solidFill>
                <a:latin typeface="+mn-ea"/>
              </a:rPr>
              <a:t>第三十五条　</a:t>
            </a:r>
            <a:r>
              <a:rPr lang="zh-CN" altLang="en-US" sz="1600" dirty="0">
                <a:solidFill>
                  <a:srgbClr val="44546A"/>
                </a:solidFill>
                <a:latin typeface="+mn-ea"/>
              </a:rPr>
              <a:t>本条例由</a:t>
            </a:r>
            <a:r>
              <a:rPr lang="zh-CN" altLang="en-US" sz="1600" strike="dblStrike" dirty="0">
                <a:solidFill>
                  <a:srgbClr val="44546A"/>
                </a:solidFill>
                <a:latin typeface="+mn-ea"/>
              </a:rPr>
              <a:t>中共</a:t>
            </a:r>
            <a:r>
              <a:rPr lang="zh-CN" altLang="en-US" sz="1600" dirty="0">
                <a:solidFill>
                  <a:srgbClr val="44546A"/>
                </a:solidFill>
                <a:latin typeface="+mn-ea"/>
              </a:rPr>
              <a:t>中央组织部负责解释。</a:t>
            </a:r>
          </a:p>
          <a:p>
            <a:pPr lvl="0" indent="457200" algn="just">
              <a:lnSpc>
                <a:spcPct val="150000"/>
              </a:lnSpc>
              <a:defRPr/>
            </a:pPr>
            <a:r>
              <a:rPr lang="zh-CN" altLang="en-US" sz="1600" b="1" dirty="0">
                <a:solidFill>
                  <a:srgbClr val="44546A"/>
                </a:solidFill>
                <a:latin typeface="+mn-ea"/>
              </a:rPr>
              <a:t>第三十六条　</a:t>
            </a:r>
            <a:r>
              <a:rPr lang="zh-CN" altLang="en-US" sz="1600" dirty="0">
                <a:solidFill>
                  <a:srgbClr val="44546A"/>
                </a:solidFill>
                <a:latin typeface="+mn-ea"/>
              </a:rPr>
              <a:t>本条例自发布之日起施行。</a:t>
            </a:r>
            <a:r>
              <a:rPr lang="zh-CN" altLang="en-US" sz="1600" strike="dblStrike" dirty="0">
                <a:solidFill>
                  <a:srgbClr val="44546A"/>
                </a:solidFill>
                <a:latin typeface="+mn-ea"/>
              </a:rPr>
              <a:t>此前有关高等学校基层党组织的规定，凡与本条例不一致的，按本条例执行。</a:t>
            </a:r>
          </a:p>
          <a:p>
            <a:pPr lvl="0" indent="457200" algn="just">
              <a:lnSpc>
                <a:spcPct val="150000"/>
              </a:lnSpc>
              <a:defRPr/>
            </a:pPr>
            <a:endParaRPr lang="en-US" altLang="zh-CN" sz="1600" dirty="0">
              <a:solidFill>
                <a:srgbClr val="44546A"/>
              </a:solidFill>
              <a:latin typeface="+mn-ea"/>
            </a:endParaRPr>
          </a:p>
        </p:txBody>
      </p:sp>
      <p:sp>
        <p:nvSpPr>
          <p:cNvPr id="7" name="矩形 6">
            <a:extLst>
              <a:ext uri="{FF2B5EF4-FFF2-40B4-BE49-F238E27FC236}">
                <a16:creationId xmlns:a16="http://schemas.microsoft.com/office/drawing/2014/main" id="{95BBB88B-591E-4746-8E81-7295960227D7}"/>
              </a:ext>
            </a:extLst>
          </p:cNvPr>
          <p:cNvSpPr/>
          <p:nvPr/>
        </p:nvSpPr>
        <p:spPr>
          <a:xfrm>
            <a:off x="6275388"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a:solidFill>
                  <a:srgbClr val="C00000"/>
                </a:solidFill>
                <a:latin typeface="+mj-ea"/>
              </a:rPr>
              <a:t>月</a:t>
            </a:r>
            <a:r>
              <a:rPr lang="en-US" altLang="zh-CN" sz="2000" b="1" dirty="0">
                <a:solidFill>
                  <a:srgbClr val="C00000"/>
                </a:solidFill>
                <a:latin typeface="+mj-ea"/>
              </a:rPr>
              <a:t>13</a:t>
            </a:r>
            <a:r>
              <a:rPr lang="zh-CN" altLang="en-US" sz="2000" b="1" dirty="0">
                <a:solidFill>
                  <a:srgbClr val="C00000"/>
                </a:solidFill>
                <a:latin typeface="+mj-ea"/>
              </a:rPr>
              <a:t>日中共中央发布</a:t>
            </a: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第十章  附  则</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smtClean="0">
                <a:solidFill>
                  <a:schemeClr val="bg1"/>
                </a:solidFill>
              </a:rPr>
              <a:t>第九章  </a:t>
            </a:r>
            <a:r>
              <a:rPr lang="zh-CN" altLang="en-US" b="1" dirty="0">
                <a:solidFill>
                  <a:schemeClr val="bg1"/>
                </a:solidFill>
              </a:rPr>
              <a:t>附  则</a:t>
            </a:r>
          </a:p>
        </p:txBody>
      </p:sp>
    </p:spTree>
    <p:extLst>
      <p:ext uri="{BB962C8B-B14F-4D97-AF65-F5344CB8AC3E}">
        <p14:creationId xmlns:p14="http://schemas.microsoft.com/office/powerpoint/2010/main" val="2137801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B37ECFA-238E-4B0B-8FEA-C8B72D33FDC4}"/>
              </a:ext>
            </a:extLst>
          </p:cNvPr>
          <p:cNvSpPr/>
          <p:nvPr/>
        </p:nvSpPr>
        <p:spPr>
          <a:xfrm>
            <a:off x="348790" y="1484313"/>
            <a:ext cx="11501834" cy="5076825"/>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ts val="2800"/>
              </a:lnSpc>
              <a:defRPr/>
            </a:pPr>
            <a:r>
              <a:rPr lang="zh-CN" altLang="en-US" sz="1400" b="1" dirty="0">
                <a:solidFill>
                  <a:srgbClr val="C00000"/>
                </a:solidFill>
                <a:latin typeface="+mn-ea"/>
              </a:rPr>
              <a:t>一是完善高校基层党组织工作的指导思想、目标原则。</a:t>
            </a:r>
            <a:r>
              <a:rPr lang="zh-CN" altLang="en-US" sz="1400" b="1" dirty="0">
                <a:solidFill>
                  <a:srgbClr val="44546A"/>
                </a:solidFill>
                <a:latin typeface="+mn-ea"/>
              </a:rPr>
              <a:t>将坚持教育为人民服务、为中国共产党治国理政服务、为巩固和发展中国特色社会主义制度服务、为改革开放和社会主义现代化建设服务，坚守为党育人、为国育才、培养德智体美劳全面发展的社会主义建设者和接班人等要求写入</a:t>
            </a:r>
            <a:r>
              <a:rPr lang="en-US" altLang="zh-CN" sz="1400" b="1" dirty="0">
                <a:solidFill>
                  <a:srgbClr val="44546A"/>
                </a:solidFill>
                <a:latin typeface="+mn-ea"/>
              </a:rPr>
              <a:t>《</a:t>
            </a:r>
            <a:r>
              <a:rPr lang="zh-CN" altLang="en-US" sz="1400" b="1" dirty="0">
                <a:solidFill>
                  <a:srgbClr val="44546A"/>
                </a:solidFill>
                <a:latin typeface="+mn-ea"/>
              </a:rPr>
              <a:t>条例</a:t>
            </a:r>
            <a:r>
              <a:rPr lang="en-US" altLang="zh-CN" sz="1400" b="1" dirty="0">
                <a:solidFill>
                  <a:srgbClr val="44546A"/>
                </a:solidFill>
                <a:latin typeface="+mn-ea"/>
              </a:rPr>
              <a:t>》</a:t>
            </a:r>
            <a:r>
              <a:rPr lang="zh-CN" altLang="en-US" sz="1400" b="1" dirty="0">
                <a:solidFill>
                  <a:srgbClr val="44546A"/>
                </a:solidFill>
                <a:latin typeface="+mn-ea"/>
              </a:rPr>
              <a:t>，提出高校党组织工作应当遵循</a:t>
            </a:r>
            <a:r>
              <a:rPr lang="en-US" altLang="zh-CN" sz="1400" b="1" dirty="0">
                <a:solidFill>
                  <a:srgbClr val="44546A"/>
                </a:solidFill>
                <a:latin typeface="+mn-ea"/>
              </a:rPr>
              <a:t>5</a:t>
            </a:r>
            <a:r>
              <a:rPr lang="zh-CN" altLang="en-US" sz="1400" b="1" dirty="0">
                <a:solidFill>
                  <a:srgbClr val="44546A"/>
                </a:solidFill>
                <a:latin typeface="+mn-ea"/>
              </a:rPr>
              <a:t>个方面原则。</a:t>
            </a:r>
            <a:endParaRPr lang="en-US" altLang="zh-CN" sz="1400" b="1" dirty="0">
              <a:solidFill>
                <a:srgbClr val="44546A"/>
              </a:solidFill>
              <a:latin typeface="+mn-ea"/>
            </a:endParaRPr>
          </a:p>
          <a:p>
            <a:pPr lvl="0" indent="457200" algn="just">
              <a:lnSpc>
                <a:spcPts val="2800"/>
              </a:lnSpc>
              <a:defRPr/>
            </a:pPr>
            <a:r>
              <a:rPr lang="zh-CN" altLang="en-US" sz="1400" b="1" dirty="0">
                <a:solidFill>
                  <a:srgbClr val="C00000"/>
                </a:solidFill>
                <a:latin typeface="+mn-ea"/>
              </a:rPr>
              <a:t>二是适当调整组织设置和职责。</a:t>
            </a:r>
            <a:r>
              <a:rPr lang="zh-CN" altLang="en-US" sz="1400" b="1" dirty="0">
                <a:solidFill>
                  <a:srgbClr val="44546A"/>
                </a:solidFill>
                <a:latin typeface="+mn-ea"/>
              </a:rPr>
              <a:t>根据党中央有关要求，围绕坚持和加强党的全面领导，对高校各级党组织的主要职责作进一步充实。完善高校党委常委会人员组成结构，规范高校院（系）级单位党组织、党支部任期，明确党支部设置方式和党支部书记选拔标准。</a:t>
            </a:r>
            <a:endParaRPr lang="en-US" altLang="zh-CN" sz="1400" b="1" dirty="0">
              <a:solidFill>
                <a:srgbClr val="44546A"/>
              </a:solidFill>
              <a:latin typeface="+mn-ea"/>
            </a:endParaRPr>
          </a:p>
          <a:p>
            <a:pPr lvl="0" indent="457200" algn="just">
              <a:lnSpc>
                <a:spcPts val="2800"/>
              </a:lnSpc>
              <a:defRPr/>
            </a:pPr>
            <a:r>
              <a:rPr lang="zh-CN" altLang="en-US" sz="1400" b="1" dirty="0">
                <a:solidFill>
                  <a:srgbClr val="C00000"/>
                </a:solidFill>
                <a:latin typeface="+mn-ea"/>
              </a:rPr>
              <a:t>三是健全高校纪检工作领导体制和机制，</a:t>
            </a:r>
            <a:r>
              <a:rPr lang="zh-CN" altLang="en-US" sz="1400" b="1" dirty="0">
                <a:solidFill>
                  <a:srgbClr val="44546A"/>
                </a:solidFill>
                <a:latin typeface="+mn-ea"/>
              </a:rPr>
              <a:t>强化高校纪委监督执纪问责职责，规范处理违犯党的纪律的线索和案件的要求。</a:t>
            </a:r>
            <a:endParaRPr lang="en-US" altLang="zh-CN" sz="1400" b="1" dirty="0">
              <a:solidFill>
                <a:srgbClr val="44546A"/>
              </a:solidFill>
              <a:latin typeface="+mn-ea"/>
            </a:endParaRPr>
          </a:p>
          <a:p>
            <a:pPr lvl="0" indent="457200" algn="just">
              <a:lnSpc>
                <a:spcPts val="2800"/>
              </a:lnSpc>
              <a:defRPr/>
            </a:pPr>
            <a:r>
              <a:rPr lang="zh-CN" altLang="en-US" sz="1400" b="1" dirty="0">
                <a:solidFill>
                  <a:srgbClr val="C00000"/>
                </a:solidFill>
                <a:latin typeface="+mn-ea"/>
              </a:rPr>
              <a:t>四是在党员队伍建设上，</a:t>
            </a:r>
            <a:r>
              <a:rPr lang="zh-CN" altLang="en-US" sz="1400" b="1" dirty="0">
                <a:solidFill>
                  <a:srgbClr val="44546A"/>
                </a:solidFill>
                <a:latin typeface="+mn-ea"/>
              </a:rPr>
              <a:t>突出加强政治理论教育和党史教育，推进“两学一做”学习教育常态化制度化，建立和落实不忘初心、牢记使命的制度，规范和严肃党组织生活，加强党员发展工作。</a:t>
            </a:r>
            <a:endParaRPr lang="en-US" altLang="zh-CN" sz="1400" b="1" dirty="0">
              <a:solidFill>
                <a:srgbClr val="44546A"/>
              </a:solidFill>
              <a:latin typeface="+mn-ea"/>
            </a:endParaRPr>
          </a:p>
          <a:p>
            <a:pPr lvl="0" indent="457200" algn="just">
              <a:lnSpc>
                <a:spcPts val="2800"/>
              </a:lnSpc>
              <a:defRPr/>
            </a:pPr>
            <a:r>
              <a:rPr lang="zh-CN" altLang="en-US" sz="1400" b="1" dirty="0">
                <a:solidFill>
                  <a:srgbClr val="C00000"/>
                </a:solidFill>
                <a:latin typeface="+mn-ea"/>
              </a:rPr>
              <a:t>五是在干部和人才工作方面，</a:t>
            </a:r>
            <a:r>
              <a:rPr lang="zh-CN" altLang="en-US" sz="1400" b="1" dirty="0">
                <a:solidFill>
                  <a:srgbClr val="44546A"/>
                </a:solidFill>
                <a:latin typeface="+mn-ea"/>
              </a:rPr>
              <a:t>要求建设忠诚干净担当的高素质专业化干部队伍，加强对人才的政治引领和政治吸纳。</a:t>
            </a:r>
            <a:endParaRPr lang="en-US" altLang="zh-CN" sz="1400" b="1" dirty="0">
              <a:solidFill>
                <a:srgbClr val="44546A"/>
              </a:solidFill>
              <a:latin typeface="+mn-ea"/>
            </a:endParaRPr>
          </a:p>
          <a:p>
            <a:pPr lvl="0" indent="457200" algn="just">
              <a:lnSpc>
                <a:spcPts val="2800"/>
              </a:lnSpc>
              <a:defRPr/>
            </a:pPr>
            <a:r>
              <a:rPr lang="zh-CN" altLang="en-US" sz="1400" b="1" dirty="0">
                <a:solidFill>
                  <a:srgbClr val="C00000"/>
                </a:solidFill>
                <a:latin typeface="+mn-ea"/>
              </a:rPr>
              <a:t>六是强化对高校党组织开展思想政治工作</a:t>
            </a:r>
            <a:r>
              <a:rPr lang="zh-CN" altLang="en-US" sz="1400" b="1" dirty="0">
                <a:solidFill>
                  <a:srgbClr val="44546A"/>
                </a:solidFill>
                <a:latin typeface="+mn-ea"/>
              </a:rPr>
              <a:t>以及领导群团组织的要求。</a:t>
            </a:r>
            <a:endParaRPr lang="en-US" altLang="zh-CN" sz="1400" b="1" dirty="0">
              <a:solidFill>
                <a:srgbClr val="44546A"/>
              </a:solidFill>
              <a:latin typeface="+mn-ea"/>
            </a:endParaRPr>
          </a:p>
          <a:p>
            <a:pPr lvl="0" indent="457200" algn="just">
              <a:lnSpc>
                <a:spcPts val="2800"/>
              </a:lnSpc>
              <a:defRPr/>
            </a:pPr>
            <a:r>
              <a:rPr lang="zh-CN" altLang="en-US" sz="1400" b="1" dirty="0">
                <a:solidFill>
                  <a:srgbClr val="C00000"/>
                </a:solidFill>
                <a:latin typeface="+mn-ea"/>
              </a:rPr>
              <a:t>七是增写“领导和保障”章节，</a:t>
            </a:r>
            <a:r>
              <a:rPr lang="zh-CN" altLang="en-US" sz="1400" b="1" dirty="0">
                <a:solidFill>
                  <a:srgbClr val="44546A"/>
                </a:solidFill>
                <a:latin typeface="+mn-ea"/>
              </a:rPr>
              <a:t>压实各级党委、有关部门党组织抓高校基层党组织建设的工作责任和高校党委的主体责任，对加强高校党建和思想政治工作队伍建设，强化考核评价等提出要求。</a:t>
            </a:r>
            <a:endParaRPr lang="en-US" altLang="zh-CN" sz="1400" b="1" dirty="0">
              <a:solidFill>
                <a:srgbClr val="44546A"/>
              </a:solidFill>
              <a:latin typeface="+mn-ea"/>
            </a:endParaRPr>
          </a:p>
          <a:p>
            <a:pPr lvl="0" indent="457200" algn="just">
              <a:lnSpc>
                <a:spcPts val="2800"/>
              </a:lnSpc>
              <a:defRPr/>
            </a:pPr>
            <a:r>
              <a:rPr lang="zh-CN" altLang="en-US" sz="1400" b="1" dirty="0">
                <a:solidFill>
                  <a:srgbClr val="44546A"/>
                </a:solidFill>
                <a:latin typeface="+mn-ea"/>
              </a:rPr>
              <a:t>同时，注重保持党内法规的权威性、严肃性、连续性，对原</a:t>
            </a:r>
            <a:r>
              <a:rPr lang="en-US" altLang="zh-CN" sz="1400" b="1" dirty="0">
                <a:solidFill>
                  <a:srgbClr val="44546A"/>
                </a:solidFill>
                <a:latin typeface="+mn-ea"/>
              </a:rPr>
              <a:t>《</a:t>
            </a:r>
            <a:r>
              <a:rPr lang="zh-CN" altLang="en-US" sz="1400" b="1" dirty="0">
                <a:solidFill>
                  <a:srgbClr val="44546A"/>
                </a:solidFill>
                <a:latin typeface="+mn-ea"/>
              </a:rPr>
              <a:t>条例</a:t>
            </a:r>
            <a:r>
              <a:rPr lang="en-US" altLang="zh-CN" sz="1400" b="1" dirty="0">
                <a:solidFill>
                  <a:srgbClr val="44546A"/>
                </a:solidFill>
                <a:latin typeface="+mn-ea"/>
              </a:rPr>
              <a:t>》</a:t>
            </a:r>
            <a:r>
              <a:rPr lang="zh-CN" altLang="en-US" sz="1400" b="1" dirty="0">
                <a:solidFill>
                  <a:srgbClr val="44546A"/>
                </a:solidFill>
                <a:latin typeface="+mn-ea"/>
              </a:rPr>
              <a:t>中经实践证明行之有效的要求，能保留的尽量保留。</a:t>
            </a:r>
            <a:endParaRPr lang="en-US" altLang="zh-CN" sz="1400" dirty="0">
              <a:solidFill>
                <a:srgbClr val="44546A"/>
              </a:solidFill>
              <a:latin typeface="+mn-ea"/>
            </a:endParaRPr>
          </a:p>
        </p:txBody>
      </p:sp>
      <p:sp>
        <p:nvSpPr>
          <p:cNvPr id="12" name="矩形 11">
            <a:extLst>
              <a:ext uri="{FF2B5EF4-FFF2-40B4-BE49-F238E27FC236}">
                <a16:creationId xmlns:a16="http://schemas.microsoft.com/office/drawing/2014/main" id="{95BBB88B-591E-4746-8E81-7295960227D7}"/>
              </a:ext>
            </a:extLst>
          </p:cNvPr>
          <p:cNvSpPr/>
          <p:nvPr/>
        </p:nvSpPr>
        <p:spPr>
          <a:xfrm>
            <a:off x="348790" y="987641"/>
            <a:ext cx="7149290" cy="453457"/>
          </a:xfrm>
          <a:prstGeom prst="rect">
            <a:avLst/>
          </a:prstGeom>
          <a:noFill/>
          <a:ln>
            <a:noFill/>
          </a:ln>
        </p:spPr>
        <p:txBody>
          <a:bodyPr wrap="square">
            <a:spAutoFit/>
          </a:bodyPr>
          <a:lstStyle/>
          <a:p>
            <a:pPr indent="457200">
              <a:lnSpc>
                <a:spcPct val="130000"/>
              </a:lnSpc>
            </a:pPr>
            <a:r>
              <a:rPr lang="en-US" altLang="zh-CN" sz="2000" b="1" dirty="0">
                <a:solidFill>
                  <a:srgbClr val="C00000"/>
                </a:solidFill>
                <a:latin typeface="+mj-ea"/>
                <a:ea typeface="+mj-ea"/>
              </a:rPr>
              <a:t>4. </a:t>
            </a:r>
            <a:r>
              <a:rPr lang="zh-CN" altLang="en-US" sz="2000" b="1" dirty="0">
                <a:solidFill>
                  <a:srgbClr val="C00000"/>
                </a:solidFill>
                <a:latin typeface="+mj-ea"/>
                <a:ea typeface="+mj-ea"/>
              </a:rPr>
              <a:t>修订的主要内容</a:t>
            </a:r>
          </a:p>
        </p:txBody>
      </p:sp>
      <p:sp>
        <p:nvSpPr>
          <p:cNvPr id="6" name="文本占位符 4"/>
          <p:cNvSpPr>
            <a:spLocks noGrp="1"/>
          </p:cNvSpPr>
          <p:nvPr>
            <p:ph type="body" sz="quarter" idx="11"/>
          </p:nvPr>
        </p:nvSpPr>
        <p:spPr>
          <a:xfrm>
            <a:off x="1075351" y="43657"/>
            <a:ext cx="7719857" cy="598488"/>
          </a:xfrm>
        </p:spPr>
        <p:txBody>
          <a:bodyPr/>
          <a:lstStyle/>
          <a:p>
            <a:r>
              <a:rPr lang="zh-CN" altLang="en-US" sz="2000" dirty="0"/>
              <a:t>一、修订工作简要介绍</a:t>
            </a:r>
          </a:p>
        </p:txBody>
      </p:sp>
    </p:spTree>
    <p:extLst>
      <p:ext uri="{BB962C8B-B14F-4D97-AF65-F5344CB8AC3E}">
        <p14:creationId xmlns:p14="http://schemas.microsoft.com/office/powerpoint/2010/main" val="34746602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 name="图片占位符 95" descr="图片包含 天空, 泰迪熊, 熊, 建筑物&#10;&#10;自动生成的说明"/>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816" r="18816"/>
          <a:stretch>
            <a:fillRect/>
          </a:stretch>
        </p:blipFill>
        <p:spPr>
          <a:xfrm>
            <a:off x="5772150" y="9331"/>
            <a:ext cx="6419850" cy="6858000"/>
          </a:xfrm>
        </p:spPr>
      </p:pic>
      <p:sp>
        <p:nvSpPr>
          <p:cNvPr id="63" name="矩形 62"/>
          <p:cNvSpPr/>
          <p:nvPr/>
        </p:nvSpPr>
        <p:spPr>
          <a:xfrm>
            <a:off x="6427954" y="1490011"/>
            <a:ext cx="5402095" cy="7200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44546A"/>
                </a:solidFill>
              </a:rPr>
              <a:t>修订工作简要介绍</a:t>
            </a:r>
          </a:p>
        </p:txBody>
      </p:sp>
      <p:grpSp>
        <p:nvGrpSpPr>
          <p:cNvPr id="75" name="组合 74"/>
          <p:cNvGrpSpPr/>
          <p:nvPr/>
        </p:nvGrpSpPr>
        <p:grpSpPr>
          <a:xfrm>
            <a:off x="5316706" y="1490011"/>
            <a:ext cx="720000" cy="720000"/>
            <a:chOff x="5412150" y="1180600"/>
            <a:chExt cx="720000" cy="720000"/>
          </a:xfrm>
          <a:effectLst>
            <a:outerShdw blurRad="63500" sx="102000" sy="102000" algn="ctr" rotWithShape="0">
              <a:prstClr val="black">
                <a:alpha val="40000"/>
              </a:prstClr>
            </a:outerShdw>
          </a:effectLst>
        </p:grpSpPr>
        <p:sp>
          <p:nvSpPr>
            <p:cNvPr id="61" name="矩形 60"/>
            <p:cNvSpPr/>
            <p:nvPr/>
          </p:nvSpPr>
          <p:spPr>
            <a:xfrm>
              <a:off x="5412150" y="1180600"/>
              <a:ext cx="720000" cy="72000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一</a:t>
              </a:r>
            </a:p>
          </p:txBody>
        </p:sp>
        <p:sp>
          <p:nvSpPr>
            <p:cNvPr id="64" name="矩形 63"/>
            <p:cNvSpPr/>
            <p:nvPr/>
          </p:nvSpPr>
          <p:spPr>
            <a:xfrm>
              <a:off x="5412150" y="1810600"/>
              <a:ext cx="720000" cy="90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74" name="组合 73"/>
          <p:cNvGrpSpPr/>
          <p:nvPr/>
        </p:nvGrpSpPr>
        <p:grpSpPr>
          <a:xfrm>
            <a:off x="5316706" y="4869349"/>
            <a:ext cx="720000" cy="720000"/>
            <a:chOff x="5412150" y="2260600"/>
            <a:chExt cx="720000" cy="720000"/>
          </a:xfrm>
          <a:effectLst>
            <a:outerShdw blurRad="63500" sx="102000" sy="102000" algn="ctr" rotWithShape="0">
              <a:prstClr val="black">
                <a:alpha val="40000"/>
              </a:prstClr>
            </a:outerShdw>
          </a:effectLst>
        </p:grpSpPr>
        <p:sp>
          <p:nvSpPr>
            <p:cNvPr id="58" name="矩形 57"/>
            <p:cNvSpPr/>
            <p:nvPr/>
          </p:nvSpPr>
          <p:spPr>
            <a:xfrm>
              <a:off x="5412150" y="2260600"/>
              <a:ext cx="720000" cy="7200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三</a:t>
              </a:r>
            </a:p>
          </p:txBody>
        </p:sp>
        <p:sp>
          <p:nvSpPr>
            <p:cNvPr id="67" name="矩形 66"/>
            <p:cNvSpPr/>
            <p:nvPr/>
          </p:nvSpPr>
          <p:spPr>
            <a:xfrm>
              <a:off x="5412150" y="2890600"/>
              <a:ext cx="720000" cy="90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70" name="矩形 69"/>
          <p:cNvSpPr/>
          <p:nvPr/>
        </p:nvSpPr>
        <p:spPr>
          <a:xfrm>
            <a:off x="6427954" y="4869349"/>
            <a:ext cx="5402095" cy="7200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rgbClr val="C00000"/>
                </a:solidFill>
              </a:rPr>
              <a:t>基层党组织</a:t>
            </a:r>
            <a:r>
              <a:rPr lang="zh-CN" altLang="en-US" sz="2800" b="1" dirty="0">
                <a:solidFill>
                  <a:srgbClr val="C00000"/>
                </a:solidFill>
              </a:rPr>
              <a:t>工作重点要求</a:t>
            </a:r>
          </a:p>
        </p:txBody>
      </p:sp>
      <p:sp>
        <p:nvSpPr>
          <p:cNvPr id="19" name="矩形 18"/>
          <p:cNvSpPr/>
          <p:nvPr/>
        </p:nvSpPr>
        <p:spPr>
          <a:xfrm>
            <a:off x="6427954" y="3179680"/>
            <a:ext cx="5402095" cy="7200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44546A"/>
                </a:solidFill>
              </a:rPr>
              <a:t>新旧版本对照学习</a:t>
            </a:r>
          </a:p>
        </p:txBody>
      </p:sp>
      <p:grpSp>
        <p:nvGrpSpPr>
          <p:cNvPr id="20" name="组合 19"/>
          <p:cNvGrpSpPr/>
          <p:nvPr/>
        </p:nvGrpSpPr>
        <p:grpSpPr>
          <a:xfrm>
            <a:off x="5316706" y="3179680"/>
            <a:ext cx="720000" cy="720000"/>
            <a:chOff x="5412150" y="1180600"/>
            <a:chExt cx="720000" cy="720000"/>
          </a:xfrm>
          <a:effectLst>
            <a:outerShdw blurRad="63500" sx="102000" sy="102000" algn="ctr" rotWithShape="0">
              <a:prstClr val="black">
                <a:alpha val="40000"/>
              </a:prstClr>
            </a:outerShdw>
          </a:effectLst>
        </p:grpSpPr>
        <p:sp>
          <p:nvSpPr>
            <p:cNvPr id="21" name="矩形 20"/>
            <p:cNvSpPr/>
            <p:nvPr/>
          </p:nvSpPr>
          <p:spPr>
            <a:xfrm>
              <a:off x="5412150" y="1180600"/>
              <a:ext cx="720000" cy="720000"/>
            </a:xfrm>
            <a:prstGeom prst="rect">
              <a:avLst/>
            </a:prstGeom>
            <a:solidFill>
              <a:srgbClr val="4454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二</a:t>
              </a:r>
            </a:p>
          </p:txBody>
        </p:sp>
        <p:sp>
          <p:nvSpPr>
            <p:cNvPr id="22" name="矩形 21"/>
            <p:cNvSpPr/>
            <p:nvPr/>
          </p:nvSpPr>
          <p:spPr>
            <a:xfrm>
              <a:off x="5412150" y="1810600"/>
              <a:ext cx="720000" cy="90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extLst>
      <p:ext uri="{BB962C8B-B14F-4D97-AF65-F5344CB8AC3E}">
        <p14:creationId xmlns:p14="http://schemas.microsoft.com/office/powerpoint/2010/main" val="2421907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学校基层组织工作重点要求</a:t>
            </a:r>
          </a:p>
        </p:txBody>
      </p:sp>
      <p:graphicFrame>
        <p:nvGraphicFramePr>
          <p:cNvPr id="2" name="表格 1"/>
          <p:cNvGraphicFramePr>
            <a:graphicFrameLocks noGrp="1"/>
          </p:cNvGraphicFramePr>
          <p:nvPr>
            <p:extLst>
              <p:ext uri="{D42A27DB-BD31-4B8C-83A1-F6EECF244321}">
                <p14:modId xmlns:p14="http://schemas.microsoft.com/office/powerpoint/2010/main" val="775083408"/>
              </p:ext>
            </p:extLst>
          </p:nvPr>
        </p:nvGraphicFramePr>
        <p:xfrm>
          <a:off x="346842" y="929873"/>
          <a:ext cx="11498317" cy="5631265"/>
        </p:xfrm>
        <a:graphic>
          <a:graphicData uri="http://schemas.openxmlformats.org/drawingml/2006/table">
            <a:tbl>
              <a:tblPr firstRow="1" bandRow="1">
                <a:tableStyleId>{5C22544A-7EE6-4342-B048-85BDC9FD1C3A}</a:tableStyleId>
              </a:tblPr>
              <a:tblGrid>
                <a:gridCol w="925100">
                  <a:extLst>
                    <a:ext uri="{9D8B030D-6E8A-4147-A177-3AD203B41FA5}">
                      <a16:colId xmlns:a16="http://schemas.microsoft.com/office/drawing/2014/main" val="1664557752"/>
                    </a:ext>
                  </a:extLst>
                </a:gridCol>
                <a:gridCol w="672472">
                  <a:extLst>
                    <a:ext uri="{9D8B030D-6E8A-4147-A177-3AD203B41FA5}">
                      <a16:colId xmlns:a16="http://schemas.microsoft.com/office/drawing/2014/main" val="691288798"/>
                    </a:ext>
                  </a:extLst>
                </a:gridCol>
                <a:gridCol w="9900745">
                  <a:extLst>
                    <a:ext uri="{9D8B030D-6E8A-4147-A177-3AD203B41FA5}">
                      <a16:colId xmlns:a16="http://schemas.microsoft.com/office/drawing/2014/main" val="2391067084"/>
                    </a:ext>
                  </a:extLst>
                </a:gridCol>
              </a:tblGrid>
              <a:tr h="424062">
                <a:tc>
                  <a:txBody>
                    <a:bodyPr/>
                    <a:lstStyle/>
                    <a:p>
                      <a:pPr algn="ctr"/>
                      <a:r>
                        <a:rPr lang="zh-CN" altLang="en-US" sz="1600" dirty="0"/>
                        <a:t>类别</a:t>
                      </a:r>
                    </a:p>
                  </a:txBody>
                  <a:tcPr anchor="ctr"/>
                </a:tc>
                <a:tc>
                  <a:txBody>
                    <a:bodyPr/>
                    <a:lstStyle/>
                    <a:p>
                      <a:pPr algn="ctr"/>
                      <a:r>
                        <a:rPr lang="zh-CN" altLang="en-US" sz="1600" dirty="0"/>
                        <a:t>序号</a:t>
                      </a:r>
                    </a:p>
                  </a:txBody>
                  <a:tcPr anchor="ctr"/>
                </a:tc>
                <a:tc>
                  <a:txBody>
                    <a:bodyPr/>
                    <a:lstStyle/>
                    <a:p>
                      <a:pPr algn="ctr"/>
                      <a:r>
                        <a:rPr lang="zh-CN" altLang="en-US" sz="1600" dirty="0"/>
                        <a:t>具体事项</a:t>
                      </a:r>
                    </a:p>
                  </a:txBody>
                  <a:tcPr anchor="ctr"/>
                </a:tc>
                <a:extLst>
                  <a:ext uri="{0D108BD9-81ED-4DB2-BD59-A6C34878D82A}">
                    <a16:rowId xmlns:a16="http://schemas.microsoft.com/office/drawing/2014/main" val="319558452"/>
                  </a:ext>
                </a:extLst>
              </a:tr>
              <a:tr h="1381624">
                <a:tc rowSpan="3">
                  <a:txBody>
                    <a:bodyPr/>
                    <a:lstStyle/>
                    <a:p>
                      <a:pPr algn="ctr"/>
                      <a:r>
                        <a:rPr lang="zh-CN" altLang="en-US" sz="1400" b="1" dirty="0">
                          <a:solidFill>
                            <a:srgbClr val="44546A"/>
                          </a:solidFill>
                          <a:latin typeface="+mn-ea"/>
                          <a:ea typeface="+mn-ea"/>
                        </a:rPr>
                        <a:t>组织</a:t>
                      </a:r>
                      <a:endParaRPr lang="en-US" altLang="zh-CN" sz="1400" b="1" dirty="0">
                        <a:solidFill>
                          <a:srgbClr val="44546A"/>
                        </a:solidFill>
                        <a:latin typeface="+mn-ea"/>
                        <a:ea typeface="+mn-ea"/>
                      </a:endParaRPr>
                    </a:p>
                    <a:p>
                      <a:pPr algn="ctr"/>
                      <a:r>
                        <a:rPr lang="zh-CN" altLang="en-US" sz="1400" b="1" dirty="0">
                          <a:solidFill>
                            <a:srgbClr val="44546A"/>
                          </a:solidFill>
                          <a:latin typeface="+mn-ea"/>
                          <a:ea typeface="+mn-ea"/>
                        </a:rPr>
                        <a:t>设置</a:t>
                      </a:r>
                    </a:p>
                  </a:txBody>
                  <a:tcPr anchor="ctr"/>
                </a:tc>
                <a:tc>
                  <a:txBody>
                    <a:bodyPr/>
                    <a:lstStyle/>
                    <a:p>
                      <a:pPr algn="ctr">
                        <a:lnSpc>
                          <a:spcPts val="2800"/>
                        </a:lnSpc>
                      </a:pPr>
                      <a:r>
                        <a:rPr lang="en-US" altLang="zh-CN" sz="1400" b="1" dirty="0">
                          <a:solidFill>
                            <a:srgbClr val="44546A"/>
                          </a:solidFill>
                          <a:latin typeface="+mn-ea"/>
                          <a:ea typeface="+mn-ea"/>
                        </a:rPr>
                        <a:t>1</a:t>
                      </a:r>
                      <a:endParaRPr lang="zh-CN" altLang="en-US" sz="1400" b="1" dirty="0">
                        <a:solidFill>
                          <a:srgbClr val="44546A"/>
                        </a:solidFill>
                        <a:latin typeface="+mn-ea"/>
                        <a:ea typeface="+mn-ea"/>
                      </a:endParaRPr>
                    </a:p>
                  </a:txBody>
                  <a:tcPr anchor="ctr"/>
                </a:tc>
                <a:tc>
                  <a:txBody>
                    <a:bodyPr/>
                    <a:lstStyle/>
                    <a:p>
                      <a:pPr>
                        <a:lnSpc>
                          <a:spcPts val="2800"/>
                        </a:lnSpc>
                      </a:pPr>
                      <a:r>
                        <a:rPr lang="zh-CN" altLang="en-US" sz="1400" b="1" dirty="0">
                          <a:solidFill>
                            <a:srgbClr val="44546A"/>
                          </a:solidFill>
                          <a:latin typeface="+mn-ea"/>
                          <a:ea typeface="+mn-ea"/>
                        </a:rPr>
                        <a:t>高校院（系）级单位根据工作需要和党员人数，经学校党委批准，设立党的基层委员会、总支部委员会、支部委员会。党的基层委员会由党员大会或者党员代表大会选举产生，党的总支部委员会、支部委员会由党员大会选举产生。院（系）党组织每届任期一般为</a:t>
                      </a:r>
                      <a:r>
                        <a:rPr lang="en-US" altLang="zh-CN" sz="1400" b="1" dirty="0">
                          <a:solidFill>
                            <a:srgbClr val="44546A"/>
                          </a:solidFill>
                          <a:latin typeface="+mn-ea"/>
                          <a:ea typeface="+mn-ea"/>
                        </a:rPr>
                        <a:t>5</a:t>
                      </a:r>
                      <a:r>
                        <a:rPr lang="zh-CN" altLang="en-US" sz="1400" b="1" dirty="0">
                          <a:solidFill>
                            <a:srgbClr val="44546A"/>
                          </a:solidFill>
                          <a:latin typeface="+mn-ea"/>
                          <a:ea typeface="+mn-ea"/>
                        </a:rPr>
                        <a:t>年。</a:t>
                      </a:r>
                    </a:p>
                  </a:txBody>
                  <a:tcPr anchor="ctr"/>
                </a:tc>
                <a:extLst>
                  <a:ext uri="{0D108BD9-81ED-4DB2-BD59-A6C34878D82A}">
                    <a16:rowId xmlns:a16="http://schemas.microsoft.com/office/drawing/2014/main" val="1576618183"/>
                  </a:ext>
                </a:extLst>
              </a:tr>
              <a:tr h="1211495">
                <a:tc vMerge="1">
                  <a:txBody>
                    <a:bodyPr/>
                    <a:lstStyle/>
                    <a:p>
                      <a:endParaRPr lang="zh-CN" altLang="en-US" dirty="0"/>
                    </a:p>
                  </a:txBody>
                  <a:tcPr anchor="ctr"/>
                </a:tc>
                <a:tc>
                  <a:txBody>
                    <a:bodyPr/>
                    <a:lstStyle/>
                    <a:p>
                      <a:pPr algn="ctr">
                        <a:lnSpc>
                          <a:spcPts val="2800"/>
                        </a:lnSpc>
                      </a:pPr>
                      <a:r>
                        <a:rPr lang="en-US" altLang="zh-CN" sz="1400" b="1" dirty="0">
                          <a:solidFill>
                            <a:srgbClr val="44546A"/>
                          </a:solidFill>
                          <a:latin typeface="+mn-ea"/>
                          <a:ea typeface="+mn-ea"/>
                        </a:rPr>
                        <a:t>2</a:t>
                      </a:r>
                      <a:endParaRPr lang="zh-CN" altLang="en-US" sz="1400" b="1" dirty="0">
                        <a:solidFill>
                          <a:srgbClr val="44546A"/>
                        </a:solidFill>
                        <a:latin typeface="+mn-ea"/>
                        <a:ea typeface="+mn-ea"/>
                      </a:endParaRPr>
                    </a:p>
                  </a:txBody>
                  <a:tcPr anchor="ctr"/>
                </a:tc>
                <a:tc>
                  <a:txBody>
                    <a:bodyPr/>
                    <a:lstStyle/>
                    <a:p>
                      <a:pPr>
                        <a:lnSpc>
                          <a:spcPts val="2800"/>
                        </a:lnSpc>
                      </a:pPr>
                      <a:r>
                        <a:rPr lang="zh-CN" altLang="en-US" sz="1400" b="1" dirty="0">
                          <a:solidFill>
                            <a:srgbClr val="44546A"/>
                          </a:solidFill>
                          <a:latin typeface="+mn-ea"/>
                          <a:ea typeface="+mn-ea"/>
                        </a:rPr>
                        <a:t>有正式党员</a:t>
                      </a:r>
                      <a:r>
                        <a:rPr lang="en-US" altLang="zh-CN" sz="1400" b="1" dirty="0">
                          <a:solidFill>
                            <a:srgbClr val="44546A"/>
                          </a:solidFill>
                          <a:latin typeface="+mn-ea"/>
                          <a:ea typeface="+mn-ea"/>
                        </a:rPr>
                        <a:t>7</a:t>
                      </a:r>
                      <a:r>
                        <a:rPr lang="zh-CN" altLang="en-US" sz="1400" b="1" dirty="0">
                          <a:solidFill>
                            <a:srgbClr val="44546A"/>
                          </a:solidFill>
                          <a:latin typeface="+mn-ea"/>
                          <a:ea typeface="+mn-ea"/>
                        </a:rPr>
                        <a:t>人以上的党支部，应当设立党支部委员会；正式党员不足</a:t>
                      </a:r>
                      <a:r>
                        <a:rPr lang="en-US" altLang="zh-CN" sz="1400" b="1" dirty="0">
                          <a:solidFill>
                            <a:srgbClr val="44546A"/>
                          </a:solidFill>
                          <a:latin typeface="+mn-ea"/>
                          <a:ea typeface="+mn-ea"/>
                        </a:rPr>
                        <a:t>7</a:t>
                      </a:r>
                      <a:r>
                        <a:rPr lang="zh-CN" altLang="en-US" sz="1400" b="1" dirty="0">
                          <a:solidFill>
                            <a:srgbClr val="44546A"/>
                          </a:solidFill>
                          <a:latin typeface="+mn-ea"/>
                          <a:ea typeface="+mn-ea"/>
                        </a:rPr>
                        <a:t>人的党支部，设</a:t>
                      </a:r>
                      <a:r>
                        <a:rPr lang="en-US" altLang="zh-CN" sz="1400" b="1" dirty="0">
                          <a:solidFill>
                            <a:srgbClr val="44546A"/>
                          </a:solidFill>
                          <a:latin typeface="+mn-ea"/>
                          <a:ea typeface="+mn-ea"/>
                        </a:rPr>
                        <a:t>1</a:t>
                      </a:r>
                      <a:r>
                        <a:rPr lang="zh-CN" altLang="en-US" sz="1400" b="1" dirty="0">
                          <a:solidFill>
                            <a:srgbClr val="44546A"/>
                          </a:solidFill>
                          <a:latin typeface="+mn-ea"/>
                          <a:ea typeface="+mn-ea"/>
                        </a:rPr>
                        <a:t>名书记，必要时可以设</a:t>
                      </a:r>
                      <a:r>
                        <a:rPr lang="en-US" altLang="zh-CN" sz="1400" b="1" dirty="0">
                          <a:solidFill>
                            <a:srgbClr val="44546A"/>
                          </a:solidFill>
                          <a:latin typeface="+mn-ea"/>
                          <a:ea typeface="+mn-ea"/>
                        </a:rPr>
                        <a:t>1</a:t>
                      </a:r>
                      <a:r>
                        <a:rPr lang="zh-CN" altLang="en-US" sz="1400" b="1" dirty="0">
                          <a:solidFill>
                            <a:srgbClr val="44546A"/>
                          </a:solidFill>
                          <a:latin typeface="+mn-ea"/>
                          <a:ea typeface="+mn-ea"/>
                        </a:rPr>
                        <a:t>名副书记，由党支部党员大会选举产生。党支部委员会和不设支部委员会的支部书记、副书记每届任期一般为</a:t>
                      </a:r>
                      <a:r>
                        <a:rPr lang="en-US" altLang="zh-CN" sz="1400" b="1" dirty="0">
                          <a:solidFill>
                            <a:srgbClr val="44546A"/>
                          </a:solidFill>
                          <a:latin typeface="+mn-ea"/>
                          <a:ea typeface="+mn-ea"/>
                        </a:rPr>
                        <a:t>3</a:t>
                      </a:r>
                      <a:r>
                        <a:rPr lang="zh-CN" altLang="en-US" sz="1400" b="1" dirty="0">
                          <a:solidFill>
                            <a:srgbClr val="44546A"/>
                          </a:solidFill>
                          <a:latin typeface="+mn-ea"/>
                          <a:ea typeface="+mn-ea"/>
                        </a:rPr>
                        <a:t>年。</a:t>
                      </a:r>
                    </a:p>
                  </a:txBody>
                  <a:tcPr anchor="ctr"/>
                </a:tc>
                <a:extLst>
                  <a:ext uri="{0D108BD9-81ED-4DB2-BD59-A6C34878D82A}">
                    <a16:rowId xmlns:a16="http://schemas.microsoft.com/office/drawing/2014/main" val="871489565"/>
                  </a:ext>
                </a:extLst>
              </a:tr>
              <a:tr h="2614084">
                <a:tc vMerge="1">
                  <a:txBody>
                    <a:bodyPr/>
                    <a:lstStyle/>
                    <a:p>
                      <a:endParaRPr lang="zh-CN" altLang="en-US" dirty="0"/>
                    </a:p>
                  </a:txBody>
                  <a:tcPr anchor="ctr"/>
                </a:tc>
                <a:tc>
                  <a:txBody>
                    <a:bodyPr/>
                    <a:lstStyle/>
                    <a:p>
                      <a:pPr algn="ctr">
                        <a:lnSpc>
                          <a:spcPts val="2800"/>
                        </a:lnSpc>
                      </a:pPr>
                      <a:r>
                        <a:rPr lang="en-US" altLang="zh-CN" sz="1400" b="1" dirty="0">
                          <a:solidFill>
                            <a:srgbClr val="44546A"/>
                          </a:solidFill>
                          <a:latin typeface="+mn-ea"/>
                          <a:ea typeface="+mn-ea"/>
                        </a:rPr>
                        <a:t>3</a:t>
                      </a:r>
                      <a:endParaRPr lang="zh-CN" altLang="en-US" sz="1400" b="1" dirty="0">
                        <a:solidFill>
                          <a:srgbClr val="44546A"/>
                        </a:solidFill>
                        <a:latin typeface="+mn-ea"/>
                        <a:ea typeface="+mn-ea"/>
                      </a:endParaRPr>
                    </a:p>
                  </a:txBody>
                  <a:tcPr anchor="ctr"/>
                </a:tc>
                <a:tc>
                  <a:txBody>
                    <a:bodyPr/>
                    <a:lstStyle/>
                    <a:p>
                      <a:pPr>
                        <a:lnSpc>
                          <a:spcPts val="2800"/>
                        </a:lnSpc>
                      </a:pPr>
                      <a:r>
                        <a:rPr lang="zh-CN" altLang="en-US" sz="1400" b="1" dirty="0">
                          <a:solidFill>
                            <a:srgbClr val="44546A"/>
                          </a:solidFill>
                          <a:latin typeface="+mn-ea"/>
                          <a:ea typeface="+mn-ea"/>
                        </a:rPr>
                        <a:t>高校院（系）级以下单位设立党支部，应当与教学、科研、管理、服务等机构相对应。教师党支部一般按照院（系）内设的教学、科研机构设置，学生党支部一般按照年级班级或者学科专业设置。可以依托重大项目组、科研平台或者学生社区等设置师生党支部，注重在本专科低年级建立党的组织、开展党的工作。管理、后勤等部门的党支部一般按照部门设置。将离退休教职工党员编入党的组织，开展党的活动。</a:t>
                      </a:r>
                    </a:p>
                    <a:p>
                      <a:pPr>
                        <a:lnSpc>
                          <a:spcPts val="2800"/>
                        </a:lnSpc>
                      </a:pPr>
                      <a:r>
                        <a:rPr lang="zh-CN" altLang="en-US" sz="1400" b="1" dirty="0">
                          <a:solidFill>
                            <a:srgbClr val="C00000"/>
                          </a:solidFill>
                          <a:latin typeface="+mn-ea"/>
                          <a:ea typeface="+mn-ea"/>
                        </a:rPr>
                        <a:t>注重选拔党性强、业务精、有威信、肯奉献的党员学术带头人担任教师党支部书记。注重从优秀辅导员、骨干教师、优秀学生党员中选拔学生党支部书记。管理、后勤等部门党支部书记一般由本部门主要负责人担任。</a:t>
                      </a:r>
                    </a:p>
                  </a:txBody>
                  <a:tcPr anchor="ctr"/>
                </a:tc>
                <a:extLst>
                  <a:ext uri="{0D108BD9-81ED-4DB2-BD59-A6C34878D82A}">
                    <a16:rowId xmlns:a16="http://schemas.microsoft.com/office/drawing/2014/main" val="3025468976"/>
                  </a:ext>
                </a:extLst>
              </a:tr>
            </a:tbl>
          </a:graphicData>
        </a:graphic>
      </p:graphicFrame>
    </p:spTree>
    <p:extLst>
      <p:ext uri="{BB962C8B-B14F-4D97-AF65-F5344CB8AC3E}">
        <p14:creationId xmlns:p14="http://schemas.microsoft.com/office/powerpoint/2010/main" val="6393857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学校基层党组织工作重点要求</a:t>
            </a:r>
          </a:p>
        </p:txBody>
      </p:sp>
      <p:graphicFrame>
        <p:nvGraphicFramePr>
          <p:cNvPr id="2" name="表格 1"/>
          <p:cNvGraphicFramePr>
            <a:graphicFrameLocks noGrp="1"/>
          </p:cNvGraphicFramePr>
          <p:nvPr>
            <p:extLst>
              <p:ext uri="{D42A27DB-BD31-4B8C-83A1-F6EECF244321}">
                <p14:modId xmlns:p14="http://schemas.microsoft.com/office/powerpoint/2010/main" val="2565920101"/>
              </p:ext>
            </p:extLst>
          </p:nvPr>
        </p:nvGraphicFramePr>
        <p:xfrm>
          <a:off x="346842" y="929872"/>
          <a:ext cx="11498317" cy="5631266"/>
        </p:xfrm>
        <a:graphic>
          <a:graphicData uri="http://schemas.openxmlformats.org/drawingml/2006/table">
            <a:tbl>
              <a:tblPr firstRow="1" bandRow="1">
                <a:tableStyleId>{5C22544A-7EE6-4342-B048-85BDC9FD1C3A}</a:tableStyleId>
              </a:tblPr>
              <a:tblGrid>
                <a:gridCol w="925100">
                  <a:extLst>
                    <a:ext uri="{9D8B030D-6E8A-4147-A177-3AD203B41FA5}">
                      <a16:colId xmlns:a16="http://schemas.microsoft.com/office/drawing/2014/main" val="1664557752"/>
                    </a:ext>
                  </a:extLst>
                </a:gridCol>
                <a:gridCol w="672472">
                  <a:extLst>
                    <a:ext uri="{9D8B030D-6E8A-4147-A177-3AD203B41FA5}">
                      <a16:colId xmlns:a16="http://schemas.microsoft.com/office/drawing/2014/main" val="691288798"/>
                    </a:ext>
                  </a:extLst>
                </a:gridCol>
                <a:gridCol w="9900745">
                  <a:extLst>
                    <a:ext uri="{9D8B030D-6E8A-4147-A177-3AD203B41FA5}">
                      <a16:colId xmlns:a16="http://schemas.microsoft.com/office/drawing/2014/main" val="2391067084"/>
                    </a:ext>
                  </a:extLst>
                </a:gridCol>
              </a:tblGrid>
              <a:tr h="4231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600" dirty="0"/>
                        <a:t>类别</a:t>
                      </a:r>
                    </a:p>
                  </a:txBody>
                  <a:tcPr anchor="ctr"/>
                </a:tc>
                <a:tc>
                  <a:txBody>
                    <a:bodyPr/>
                    <a:lstStyle/>
                    <a:p>
                      <a:pPr algn="ctr"/>
                      <a:r>
                        <a:rPr lang="zh-CN" altLang="en-US" sz="1600" dirty="0"/>
                        <a:t>序号</a:t>
                      </a:r>
                    </a:p>
                  </a:txBody>
                  <a:tcPr anchor="ctr"/>
                </a:tc>
                <a:tc>
                  <a:txBody>
                    <a:bodyPr/>
                    <a:lstStyle/>
                    <a:p>
                      <a:pPr algn="ctr"/>
                      <a:r>
                        <a:rPr lang="zh-CN" altLang="en-US" sz="1600" dirty="0"/>
                        <a:t>具体事项</a:t>
                      </a:r>
                    </a:p>
                  </a:txBody>
                  <a:tcPr anchor="ctr"/>
                </a:tc>
                <a:extLst>
                  <a:ext uri="{0D108BD9-81ED-4DB2-BD59-A6C34878D82A}">
                    <a16:rowId xmlns:a16="http://schemas.microsoft.com/office/drawing/2014/main" val="319558452"/>
                  </a:ext>
                </a:extLst>
              </a:tr>
              <a:tr h="5208109">
                <a:tc>
                  <a:txBody>
                    <a:bodyPr/>
                    <a:lstStyle/>
                    <a:p>
                      <a:pPr algn="ctr"/>
                      <a:r>
                        <a:rPr lang="zh-CN" altLang="en-US" sz="1400" b="1" dirty="0">
                          <a:solidFill>
                            <a:srgbClr val="44546A"/>
                          </a:solidFill>
                          <a:latin typeface="+mn-ea"/>
                          <a:ea typeface="+mn-ea"/>
                        </a:rPr>
                        <a:t>主要</a:t>
                      </a:r>
                      <a:endParaRPr lang="en-US" altLang="zh-CN" sz="1400" b="1" dirty="0">
                        <a:solidFill>
                          <a:srgbClr val="44546A"/>
                        </a:solidFill>
                        <a:latin typeface="+mn-ea"/>
                        <a:ea typeface="+mn-ea"/>
                      </a:endParaRPr>
                    </a:p>
                    <a:p>
                      <a:pPr algn="ctr"/>
                      <a:r>
                        <a:rPr lang="zh-CN" altLang="en-US" sz="1400" b="1" dirty="0">
                          <a:solidFill>
                            <a:srgbClr val="44546A"/>
                          </a:solidFill>
                          <a:latin typeface="+mn-ea"/>
                          <a:ea typeface="+mn-ea"/>
                        </a:rPr>
                        <a:t>职责</a:t>
                      </a:r>
                    </a:p>
                  </a:txBody>
                  <a:tcPr anchor="ctr"/>
                </a:tc>
                <a:tc>
                  <a:txBody>
                    <a:bodyPr/>
                    <a:lstStyle/>
                    <a:p>
                      <a:pPr algn="ctr"/>
                      <a:r>
                        <a:rPr lang="en-US" altLang="zh-CN" sz="1400" b="1" dirty="0">
                          <a:solidFill>
                            <a:srgbClr val="44546A"/>
                          </a:solidFill>
                          <a:latin typeface="+mn-ea"/>
                          <a:ea typeface="+mn-ea"/>
                        </a:rPr>
                        <a:t>4</a:t>
                      </a:r>
                      <a:endParaRPr lang="zh-CN" altLang="en-US" sz="1400" b="1" dirty="0">
                        <a:solidFill>
                          <a:srgbClr val="44546A"/>
                        </a:solidFill>
                        <a:latin typeface="+mn-ea"/>
                        <a:ea typeface="+mn-ea"/>
                      </a:endParaRPr>
                    </a:p>
                  </a:txBody>
                  <a:tcPr anchor="ctr"/>
                </a:tc>
                <a:tc>
                  <a:txBody>
                    <a:bodyPr/>
                    <a:lstStyle/>
                    <a:p>
                      <a:pPr marL="0" marR="0" indent="457200" algn="l" defTabSz="914400" rtl="0" eaLnBrk="1" fontAlgn="auto" latinLnBrk="0" hangingPunct="1">
                        <a:lnSpc>
                          <a:spcPts val="2800"/>
                        </a:lnSpc>
                        <a:spcBef>
                          <a:spcPts val="0"/>
                        </a:spcBef>
                        <a:spcAft>
                          <a:spcPts val="0"/>
                        </a:spcAft>
                        <a:buClrTx/>
                        <a:buSzTx/>
                        <a:buFontTx/>
                        <a:buNone/>
                        <a:tabLst/>
                        <a:defRPr/>
                      </a:pPr>
                      <a:r>
                        <a:rPr lang="zh-CN" altLang="en-US" sz="1400" b="1" dirty="0">
                          <a:solidFill>
                            <a:srgbClr val="44546A"/>
                          </a:solidFill>
                          <a:latin typeface="+mn-ea"/>
                          <a:ea typeface="+mn-ea"/>
                        </a:rPr>
                        <a:t>高校院（系）级单位党组织应当强化政治功能，履行政治责任，保证教学科研管理等各项任务完成，支持本单位行政领导班子和负责人开展工作，健全集体领导、党政分工合作、协调运行的工作机制。主要职责是：</a:t>
                      </a:r>
                    </a:p>
                    <a:p>
                      <a:pPr indent="457200">
                        <a:lnSpc>
                          <a:spcPts val="2800"/>
                        </a:lnSpc>
                      </a:pPr>
                      <a:r>
                        <a:rPr lang="zh-CN" altLang="en-US" sz="1400" b="1" dirty="0">
                          <a:solidFill>
                            <a:srgbClr val="44546A"/>
                          </a:solidFill>
                          <a:latin typeface="+mn-ea"/>
                          <a:ea typeface="+mn-ea"/>
                        </a:rPr>
                        <a:t>（一）宣传和执行党的路线方针政策以及上级党组织的决议，并为其贯彻落实发挥保证监督作用。</a:t>
                      </a:r>
                    </a:p>
                    <a:p>
                      <a:pPr indent="457200">
                        <a:lnSpc>
                          <a:spcPts val="2800"/>
                        </a:lnSpc>
                      </a:pPr>
                      <a:r>
                        <a:rPr lang="zh-CN" altLang="en-US" sz="1400" b="1" dirty="0">
                          <a:solidFill>
                            <a:srgbClr val="44546A"/>
                          </a:solidFill>
                          <a:latin typeface="+mn-ea"/>
                          <a:ea typeface="+mn-ea"/>
                        </a:rPr>
                        <a:t>（二）通过党政联席会议，讨论和决定本单位重要事项。召开党组织会议研究决定干部任用、党员队伍建设等党的建设工作。涉及办学方向、教师队伍建设、师生员工切身利益等事项的，应当经党组织研究讨论后，再提交党政联席会议决定。</a:t>
                      </a:r>
                    </a:p>
                    <a:p>
                      <a:pPr indent="457200">
                        <a:lnSpc>
                          <a:spcPts val="2800"/>
                        </a:lnSpc>
                      </a:pPr>
                      <a:r>
                        <a:rPr lang="zh-CN" altLang="en-US" sz="1400" b="1" dirty="0">
                          <a:solidFill>
                            <a:srgbClr val="44546A"/>
                          </a:solidFill>
                          <a:latin typeface="+mn-ea"/>
                          <a:ea typeface="+mn-ea"/>
                        </a:rPr>
                        <a:t>（三）加强党组织自身建设，建立健全党支部书记工作例会等制度，具体指导党支部开展工作。</a:t>
                      </a:r>
                    </a:p>
                    <a:p>
                      <a:pPr indent="457200">
                        <a:lnSpc>
                          <a:spcPts val="2800"/>
                        </a:lnSpc>
                      </a:pPr>
                      <a:r>
                        <a:rPr lang="zh-CN" altLang="en-US" sz="1400" b="1" dirty="0">
                          <a:solidFill>
                            <a:srgbClr val="44546A"/>
                          </a:solidFill>
                          <a:latin typeface="+mn-ea"/>
                          <a:ea typeface="+mn-ea"/>
                        </a:rPr>
                        <a:t>（四）领导本单位思想政治工作，加强师德师风建设，落实意识形态工作责任制。把好教师引进、课程建设、教材选用、学术活动等重要工作的政治关。</a:t>
                      </a:r>
                    </a:p>
                    <a:p>
                      <a:pPr indent="457200">
                        <a:lnSpc>
                          <a:spcPts val="2800"/>
                        </a:lnSpc>
                      </a:pPr>
                      <a:r>
                        <a:rPr lang="zh-CN" altLang="en-US" sz="1400" b="1" dirty="0">
                          <a:solidFill>
                            <a:srgbClr val="44546A"/>
                          </a:solidFill>
                          <a:latin typeface="+mn-ea"/>
                          <a:ea typeface="+mn-ea"/>
                        </a:rPr>
                        <a:t>（五）做好本单位党员、干部的教育管理工作，做好人才的教育引导和联系服务工作。</a:t>
                      </a:r>
                    </a:p>
                    <a:p>
                      <a:pPr indent="457200">
                        <a:lnSpc>
                          <a:spcPts val="2800"/>
                        </a:lnSpc>
                      </a:pPr>
                      <a:r>
                        <a:rPr lang="zh-CN" altLang="en-US" sz="1400" b="1" dirty="0">
                          <a:solidFill>
                            <a:srgbClr val="44546A"/>
                          </a:solidFill>
                          <a:latin typeface="+mn-ea"/>
                          <a:ea typeface="+mn-ea"/>
                        </a:rPr>
                        <a:t>（六）领导本单位群团组织、学术组织和教职工代表大会。做好统一战线工作。</a:t>
                      </a:r>
                    </a:p>
                  </a:txBody>
                  <a:tcPr anchor="ctr"/>
                </a:tc>
                <a:extLst>
                  <a:ext uri="{0D108BD9-81ED-4DB2-BD59-A6C34878D82A}">
                    <a16:rowId xmlns:a16="http://schemas.microsoft.com/office/drawing/2014/main" val="1576618183"/>
                  </a:ext>
                </a:extLst>
              </a:tr>
            </a:tbl>
          </a:graphicData>
        </a:graphic>
      </p:graphicFrame>
    </p:spTree>
    <p:extLst>
      <p:ext uri="{BB962C8B-B14F-4D97-AF65-F5344CB8AC3E}">
        <p14:creationId xmlns:p14="http://schemas.microsoft.com/office/powerpoint/2010/main" val="6167653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学校基层党组织工作重点要求</a:t>
            </a:r>
          </a:p>
        </p:txBody>
      </p:sp>
      <p:graphicFrame>
        <p:nvGraphicFramePr>
          <p:cNvPr id="2" name="表格 1"/>
          <p:cNvGraphicFramePr>
            <a:graphicFrameLocks noGrp="1"/>
          </p:cNvGraphicFramePr>
          <p:nvPr>
            <p:extLst>
              <p:ext uri="{D42A27DB-BD31-4B8C-83A1-F6EECF244321}">
                <p14:modId xmlns:p14="http://schemas.microsoft.com/office/powerpoint/2010/main" val="2551860380"/>
              </p:ext>
            </p:extLst>
          </p:nvPr>
        </p:nvGraphicFramePr>
        <p:xfrm>
          <a:off x="346842" y="929872"/>
          <a:ext cx="11498317" cy="5631266"/>
        </p:xfrm>
        <a:graphic>
          <a:graphicData uri="http://schemas.openxmlformats.org/drawingml/2006/table">
            <a:tbl>
              <a:tblPr firstRow="1" bandRow="1">
                <a:tableStyleId>{5C22544A-7EE6-4342-B048-85BDC9FD1C3A}</a:tableStyleId>
              </a:tblPr>
              <a:tblGrid>
                <a:gridCol w="925100">
                  <a:extLst>
                    <a:ext uri="{9D8B030D-6E8A-4147-A177-3AD203B41FA5}">
                      <a16:colId xmlns:a16="http://schemas.microsoft.com/office/drawing/2014/main" val="1664557752"/>
                    </a:ext>
                  </a:extLst>
                </a:gridCol>
                <a:gridCol w="672472">
                  <a:extLst>
                    <a:ext uri="{9D8B030D-6E8A-4147-A177-3AD203B41FA5}">
                      <a16:colId xmlns:a16="http://schemas.microsoft.com/office/drawing/2014/main" val="691288798"/>
                    </a:ext>
                  </a:extLst>
                </a:gridCol>
                <a:gridCol w="9900745">
                  <a:extLst>
                    <a:ext uri="{9D8B030D-6E8A-4147-A177-3AD203B41FA5}">
                      <a16:colId xmlns:a16="http://schemas.microsoft.com/office/drawing/2014/main" val="2391067084"/>
                    </a:ext>
                  </a:extLst>
                </a:gridCol>
              </a:tblGrid>
              <a:tr h="4231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600" dirty="0"/>
                        <a:t>类别</a:t>
                      </a:r>
                    </a:p>
                  </a:txBody>
                  <a:tcPr anchor="ctr"/>
                </a:tc>
                <a:tc>
                  <a:txBody>
                    <a:bodyPr/>
                    <a:lstStyle/>
                    <a:p>
                      <a:pPr algn="ctr"/>
                      <a:r>
                        <a:rPr lang="zh-CN" altLang="en-US" sz="1600" dirty="0"/>
                        <a:t>序号</a:t>
                      </a:r>
                    </a:p>
                  </a:txBody>
                  <a:tcPr anchor="ctr"/>
                </a:tc>
                <a:tc>
                  <a:txBody>
                    <a:bodyPr/>
                    <a:lstStyle/>
                    <a:p>
                      <a:pPr algn="ctr"/>
                      <a:r>
                        <a:rPr lang="zh-CN" altLang="en-US" sz="1600" dirty="0"/>
                        <a:t>具体事项</a:t>
                      </a:r>
                    </a:p>
                  </a:txBody>
                  <a:tcPr anchor="ctr"/>
                </a:tc>
                <a:extLst>
                  <a:ext uri="{0D108BD9-81ED-4DB2-BD59-A6C34878D82A}">
                    <a16:rowId xmlns:a16="http://schemas.microsoft.com/office/drawing/2014/main" val="319558452"/>
                  </a:ext>
                </a:extLst>
              </a:tr>
              <a:tr h="5208109">
                <a:tc>
                  <a:txBody>
                    <a:bodyPr/>
                    <a:lstStyle/>
                    <a:p>
                      <a:pPr algn="ctr"/>
                      <a:r>
                        <a:rPr lang="zh-CN" altLang="en-US" sz="1400" b="1" dirty="0">
                          <a:solidFill>
                            <a:srgbClr val="44546A"/>
                          </a:solidFill>
                          <a:latin typeface="+mn-ea"/>
                          <a:ea typeface="+mn-ea"/>
                        </a:rPr>
                        <a:t>主要</a:t>
                      </a:r>
                      <a:endParaRPr lang="en-US" altLang="zh-CN" sz="1400" b="1" dirty="0">
                        <a:solidFill>
                          <a:srgbClr val="44546A"/>
                        </a:solidFill>
                        <a:latin typeface="+mn-ea"/>
                        <a:ea typeface="+mn-ea"/>
                      </a:endParaRPr>
                    </a:p>
                    <a:p>
                      <a:pPr algn="ctr"/>
                      <a:r>
                        <a:rPr lang="zh-CN" altLang="en-US" sz="1400" b="1" dirty="0">
                          <a:solidFill>
                            <a:srgbClr val="44546A"/>
                          </a:solidFill>
                          <a:latin typeface="+mn-ea"/>
                          <a:ea typeface="+mn-ea"/>
                        </a:rPr>
                        <a:t>职责</a:t>
                      </a:r>
                    </a:p>
                  </a:txBody>
                  <a:tcPr anchor="ctr"/>
                </a:tc>
                <a:tc>
                  <a:txBody>
                    <a:bodyPr/>
                    <a:lstStyle/>
                    <a:p>
                      <a:pPr algn="ctr"/>
                      <a:r>
                        <a:rPr lang="en-US" altLang="zh-CN" sz="1400" b="1" dirty="0">
                          <a:solidFill>
                            <a:srgbClr val="44546A"/>
                          </a:solidFill>
                          <a:latin typeface="+mn-ea"/>
                          <a:ea typeface="+mn-ea"/>
                        </a:rPr>
                        <a:t>5</a:t>
                      </a:r>
                      <a:endParaRPr lang="zh-CN" altLang="en-US" sz="1400" b="1" dirty="0">
                        <a:solidFill>
                          <a:srgbClr val="44546A"/>
                        </a:solidFill>
                        <a:latin typeface="+mn-ea"/>
                        <a:ea typeface="+mn-ea"/>
                      </a:endParaRPr>
                    </a:p>
                  </a:txBody>
                  <a:tcPr anchor="ctr"/>
                </a:tc>
                <a:tc>
                  <a:txBody>
                    <a:bodyPr/>
                    <a:lstStyle/>
                    <a:p>
                      <a:pPr indent="457200">
                        <a:lnSpc>
                          <a:spcPts val="3200"/>
                        </a:lnSpc>
                      </a:pPr>
                      <a:r>
                        <a:rPr lang="zh-CN" altLang="en-US" sz="1400" b="1" dirty="0">
                          <a:solidFill>
                            <a:srgbClr val="44546A"/>
                          </a:solidFill>
                          <a:latin typeface="+mn-ea"/>
                          <a:ea typeface="+mn-ea"/>
                        </a:rPr>
                        <a:t>教职工党支部围绕本单位改革发展稳定等开展工作，落实立德树人根本任务，发挥教育管理监督党员和组织宣传凝聚服务师生员工的作用。主要职责是：</a:t>
                      </a:r>
                    </a:p>
                    <a:p>
                      <a:pPr indent="457200">
                        <a:lnSpc>
                          <a:spcPts val="3200"/>
                        </a:lnSpc>
                      </a:pPr>
                      <a:r>
                        <a:rPr lang="zh-CN" altLang="en-US" sz="1400" b="1" dirty="0">
                          <a:solidFill>
                            <a:srgbClr val="44546A"/>
                          </a:solidFill>
                          <a:latin typeface="+mn-ea"/>
                          <a:ea typeface="+mn-ea"/>
                        </a:rPr>
                        <a:t>（一）宣传和执行党的路线方针政策以及上级党组织的决议，团结师生员工，在完成教学科研管理任务中发挥党员先锋模范作用；</a:t>
                      </a:r>
                    </a:p>
                    <a:p>
                      <a:pPr indent="457200">
                        <a:lnSpc>
                          <a:spcPts val="3200"/>
                        </a:lnSpc>
                      </a:pPr>
                      <a:r>
                        <a:rPr lang="zh-CN" altLang="en-US" sz="1400" b="1" dirty="0">
                          <a:solidFill>
                            <a:srgbClr val="44546A"/>
                          </a:solidFill>
                          <a:latin typeface="+mn-ea"/>
                          <a:ea typeface="+mn-ea"/>
                        </a:rPr>
                        <a:t>（二）参与本单位重大问题决策，支持本单位行政负责人开展工作，对教职工职称评定、岗位（职员等级）晋升、考核评价等进行政治把关；</a:t>
                      </a:r>
                    </a:p>
                    <a:p>
                      <a:pPr indent="457200">
                        <a:lnSpc>
                          <a:spcPts val="3200"/>
                        </a:lnSpc>
                      </a:pPr>
                      <a:r>
                        <a:rPr lang="zh-CN" altLang="en-US" sz="1400" b="1" dirty="0">
                          <a:solidFill>
                            <a:srgbClr val="44546A"/>
                          </a:solidFill>
                          <a:latin typeface="+mn-ea"/>
                          <a:ea typeface="+mn-ea"/>
                        </a:rPr>
                        <a:t>（三）做好党员教育、管理、监督和服务工作，定期召开组织生活会，开展批评和自我批评；</a:t>
                      </a:r>
                    </a:p>
                    <a:p>
                      <a:pPr indent="457200">
                        <a:lnSpc>
                          <a:spcPts val="3200"/>
                        </a:lnSpc>
                      </a:pPr>
                      <a:r>
                        <a:rPr lang="zh-CN" altLang="en-US" sz="1400" b="1" dirty="0">
                          <a:solidFill>
                            <a:srgbClr val="44546A"/>
                          </a:solidFill>
                          <a:latin typeface="+mn-ea"/>
                          <a:ea typeface="+mn-ea"/>
                        </a:rPr>
                        <a:t>（四）培养教育入党积极分子，做好发展党员工作；</a:t>
                      </a:r>
                    </a:p>
                    <a:p>
                      <a:pPr indent="457200">
                        <a:lnSpc>
                          <a:spcPts val="3200"/>
                        </a:lnSpc>
                      </a:pPr>
                      <a:r>
                        <a:rPr lang="zh-CN" altLang="en-US" sz="1400" b="1" dirty="0">
                          <a:solidFill>
                            <a:srgbClr val="44546A"/>
                          </a:solidFill>
                          <a:latin typeface="+mn-ea"/>
                          <a:ea typeface="+mn-ea"/>
                        </a:rPr>
                        <a:t>（五）加强师德师风建设，有针对性地做好思想政治工作；</a:t>
                      </a:r>
                    </a:p>
                    <a:p>
                      <a:pPr indent="457200">
                        <a:lnSpc>
                          <a:spcPts val="3200"/>
                        </a:lnSpc>
                      </a:pPr>
                      <a:r>
                        <a:rPr lang="zh-CN" altLang="en-US" sz="1400" b="1" dirty="0">
                          <a:solidFill>
                            <a:srgbClr val="44546A"/>
                          </a:solidFill>
                          <a:latin typeface="+mn-ea"/>
                          <a:ea typeface="+mn-ea"/>
                        </a:rPr>
                        <a:t>（六）密切联系群众，经常听取师生员工意见和诉求，维护他们的正当权利和利益。</a:t>
                      </a:r>
                    </a:p>
                  </a:txBody>
                  <a:tcPr anchor="ctr"/>
                </a:tc>
                <a:extLst>
                  <a:ext uri="{0D108BD9-81ED-4DB2-BD59-A6C34878D82A}">
                    <a16:rowId xmlns:a16="http://schemas.microsoft.com/office/drawing/2014/main" val="1576618183"/>
                  </a:ext>
                </a:extLst>
              </a:tr>
            </a:tbl>
          </a:graphicData>
        </a:graphic>
      </p:graphicFrame>
    </p:spTree>
    <p:extLst>
      <p:ext uri="{BB962C8B-B14F-4D97-AF65-F5344CB8AC3E}">
        <p14:creationId xmlns:p14="http://schemas.microsoft.com/office/powerpoint/2010/main" val="35022321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学校基层党组织工作重点要求</a:t>
            </a:r>
          </a:p>
        </p:txBody>
      </p:sp>
      <p:graphicFrame>
        <p:nvGraphicFramePr>
          <p:cNvPr id="2" name="表格 1"/>
          <p:cNvGraphicFramePr>
            <a:graphicFrameLocks noGrp="1"/>
          </p:cNvGraphicFramePr>
          <p:nvPr>
            <p:extLst>
              <p:ext uri="{D42A27DB-BD31-4B8C-83A1-F6EECF244321}">
                <p14:modId xmlns:p14="http://schemas.microsoft.com/office/powerpoint/2010/main" val="3056406925"/>
              </p:ext>
            </p:extLst>
          </p:nvPr>
        </p:nvGraphicFramePr>
        <p:xfrm>
          <a:off x="346842" y="929872"/>
          <a:ext cx="11498317" cy="5631266"/>
        </p:xfrm>
        <a:graphic>
          <a:graphicData uri="http://schemas.openxmlformats.org/drawingml/2006/table">
            <a:tbl>
              <a:tblPr firstRow="1" bandRow="1">
                <a:tableStyleId>{5C22544A-7EE6-4342-B048-85BDC9FD1C3A}</a:tableStyleId>
              </a:tblPr>
              <a:tblGrid>
                <a:gridCol w="925100">
                  <a:extLst>
                    <a:ext uri="{9D8B030D-6E8A-4147-A177-3AD203B41FA5}">
                      <a16:colId xmlns:a16="http://schemas.microsoft.com/office/drawing/2014/main" val="1664557752"/>
                    </a:ext>
                  </a:extLst>
                </a:gridCol>
                <a:gridCol w="672472">
                  <a:extLst>
                    <a:ext uri="{9D8B030D-6E8A-4147-A177-3AD203B41FA5}">
                      <a16:colId xmlns:a16="http://schemas.microsoft.com/office/drawing/2014/main" val="691288798"/>
                    </a:ext>
                  </a:extLst>
                </a:gridCol>
                <a:gridCol w="9900745">
                  <a:extLst>
                    <a:ext uri="{9D8B030D-6E8A-4147-A177-3AD203B41FA5}">
                      <a16:colId xmlns:a16="http://schemas.microsoft.com/office/drawing/2014/main" val="2391067084"/>
                    </a:ext>
                  </a:extLst>
                </a:gridCol>
              </a:tblGrid>
              <a:tr h="4231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600" dirty="0"/>
                        <a:t>类别</a:t>
                      </a:r>
                    </a:p>
                  </a:txBody>
                  <a:tcPr anchor="ctr"/>
                </a:tc>
                <a:tc>
                  <a:txBody>
                    <a:bodyPr/>
                    <a:lstStyle/>
                    <a:p>
                      <a:pPr algn="ctr"/>
                      <a:r>
                        <a:rPr lang="zh-CN" altLang="en-US" sz="1600" dirty="0"/>
                        <a:t>序号</a:t>
                      </a:r>
                    </a:p>
                  </a:txBody>
                  <a:tcPr anchor="ctr"/>
                </a:tc>
                <a:tc>
                  <a:txBody>
                    <a:bodyPr/>
                    <a:lstStyle/>
                    <a:p>
                      <a:pPr algn="ctr"/>
                      <a:r>
                        <a:rPr lang="zh-CN" altLang="en-US" sz="1600" dirty="0"/>
                        <a:t>具体事项</a:t>
                      </a:r>
                    </a:p>
                  </a:txBody>
                  <a:tcPr anchor="ctr"/>
                </a:tc>
                <a:extLst>
                  <a:ext uri="{0D108BD9-81ED-4DB2-BD59-A6C34878D82A}">
                    <a16:rowId xmlns:a16="http://schemas.microsoft.com/office/drawing/2014/main" val="319558452"/>
                  </a:ext>
                </a:extLst>
              </a:tr>
              <a:tr h="5208109">
                <a:tc>
                  <a:txBody>
                    <a:bodyPr/>
                    <a:lstStyle/>
                    <a:p>
                      <a:pPr algn="ctr"/>
                      <a:r>
                        <a:rPr lang="zh-CN" altLang="en-US" sz="1400" b="1" dirty="0">
                          <a:solidFill>
                            <a:srgbClr val="44546A"/>
                          </a:solidFill>
                        </a:rPr>
                        <a:t>主要</a:t>
                      </a:r>
                      <a:endParaRPr lang="en-US" altLang="zh-CN" sz="1400" b="1" dirty="0">
                        <a:solidFill>
                          <a:srgbClr val="44546A"/>
                        </a:solidFill>
                      </a:endParaRPr>
                    </a:p>
                    <a:p>
                      <a:pPr algn="ctr"/>
                      <a:r>
                        <a:rPr lang="zh-CN" altLang="en-US" sz="1400" b="1" dirty="0">
                          <a:solidFill>
                            <a:srgbClr val="44546A"/>
                          </a:solidFill>
                        </a:rPr>
                        <a:t>职责</a:t>
                      </a:r>
                    </a:p>
                  </a:txBody>
                  <a:tcPr anchor="ctr"/>
                </a:tc>
                <a:tc>
                  <a:txBody>
                    <a:bodyPr/>
                    <a:lstStyle/>
                    <a:p>
                      <a:pPr algn="ctr"/>
                      <a:r>
                        <a:rPr lang="en-US" altLang="zh-CN" sz="1400" b="1" dirty="0">
                          <a:solidFill>
                            <a:srgbClr val="44546A"/>
                          </a:solidFill>
                        </a:rPr>
                        <a:t>6</a:t>
                      </a:r>
                      <a:endParaRPr lang="zh-CN" altLang="en-US" sz="1400" b="1" dirty="0">
                        <a:solidFill>
                          <a:srgbClr val="44546A"/>
                        </a:solidFill>
                      </a:endParaRPr>
                    </a:p>
                  </a:txBody>
                  <a:tcPr anchor="ctr"/>
                </a:tc>
                <a:tc>
                  <a:txBody>
                    <a:bodyPr/>
                    <a:lstStyle/>
                    <a:p>
                      <a:pPr indent="457200">
                        <a:lnSpc>
                          <a:spcPts val="3200"/>
                        </a:lnSpc>
                      </a:pPr>
                      <a:r>
                        <a:rPr lang="zh-CN" altLang="en-US" sz="1400" b="1" dirty="0">
                          <a:solidFill>
                            <a:srgbClr val="44546A"/>
                          </a:solidFill>
                        </a:rPr>
                        <a:t>学生党支部应当加强思想政治引领，筑牢学生理想信念根基，引导学生刻苦学习、全面发展、健康成长。主要职责是：</a:t>
                      </a:r>
                    </a:p>
                    <a:p>
                      <a:pPr indent="457200">
                        <a:lnSpc>
                          <a:spcPts val="3200"/>
                        </a:lnSpc>
                      </a:pPr>
                      <a:r>
                        <a:rPr lang="zh-CN" altLang="en-US" sz="1400" b="1" dirty="0">
                          <a:solidFill>
                            <a:srgbClr val="44546A"/>
                          </a:solidFill>
                        </a:rPr>
                        <a:t>（一）宣传和执行党的路线方针政策以及上级党组织的决议。</a:t>
                      </a:r>
                    </a:p>
                    <a:p>
                      <a:pPr indent="457200">
                        <a:lnSpc>
                          <a:spcPts val="3200"/>
                        </a:lnSpc>
                      </a:pPr>
                      <a:r>
                        <a:rPr lang="zh-CN" altLang="en-US" sz="1400" b="1" dirty="0">
                          <a:solidFill>
                            <a:srgbClr val="44546A"/>
                          </a:solidFill>
                        </a:rPr>
                        <a:t>（二）加强对学生党员的教育、管理、监督和服务，定期召开组织生活会，开展批评和自我批评。发挥学生党员先锋模范作用，影响、带动广大学生明确学习目的，完成学习任务。</a:t>
                      </a:r>
                    </a:p>
                    <a:p>
                      <a:pPr indent="457200">
                        <a:lnSpc>
                          <a:spcPts val="3200"/>
                        </a:lnSpc>
                      </a:pPr>
                      <a:r>
                        <a:rPr lang="zh-CN" altLang="en-US" sz="1400" b="1" dirty="0">
                          <a:solidFill>
                            <a:srgbClr val="44546A"/>
                          </a:solidFill>
                        </a:rPr>
                        <a:t>（三）组织学生党员参与学生事务管理，维护学校稳定。支持、指导和帮助团支部、班委会以及学生社团根据学生特点开展工作，充分发挥保留团籍的学生党员的带动作用。</a:t>
                      </a:r>
                    </a:p>
                    <a:p>
                      <a:pPr indent="457200">
                        <a:lnSpc>
                          <a:spcPts val="3200"/>
                        </a:lnSpc>
                      </a:pPr>
                      <a:r>
                        <a:rPr lang="zh-CN" altLang="en-US" sz="1400" b="1" dirty="0">
                          <a:solidFill>
                            <a:srgbClr val="44546A"/>
                          </a:solidFill>
                        </a:rPr>
                        <a:t>（四）培养教育学生中的入党积极分子，按照标准和程序发展学生党员。</a:t>
                      </a:r>
                    </a:p>
                    <a:p>
                      <a:pPr indent="457200">
                        <a:lnSpc>
                          <a:spcPts val="3200"/>
                        </a:lnSpc>
                      </a:pPr>
                      <a:r>
                        <a:rPr lang="zh-CN" altLang="en-US" sz="1400" b="1" dirty="0">
                          <a:solidFill>
                            <a:srgbClr val="44546A"/>
                          </a:solidFill>
                        </a:rPr>
                        <a:t>（五）根据学生特点，有针对性地做好思想政治教育工作。</a:t>
                      </a:r>
                    </a:p>
                  </a:txBody>
                  <a:tcPr anchor="ctr"/>
                </a:tc>
                <a:extLst>
                  <a:ext uri="{0D108BD9-81ED-4DB2-BD59-A6C34878D82A}">
                    <a16:rowId xmlns:a16="http://schemas.microsoft.com/office/drawing/2014/main" val="1576618183"/>
                  </a:ext>
                </a:extLst>
              </a:tr>
            </a:tbl>
          </a:graphicData>
        </a:graphic>
      </p:graphicFrame>
    </p:spTree>
    <p:extLst>
      <p:ext uri="{BB962C8B-B14F-4D97-AF65-F5344CB8AC3E}">
        <p14:creationId xmlns:p14="http://schemas.microsoft.com/office/powerpoint/2010/main" val="4611123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学校基层党组织工作重点要求</a:t>
            </a:r>
          </a:p>
        </p:txBody>
      </p:sp>
      <p:graphicFrame>
        <p:nvGraphicFramePr>
          <p:cNvPr id="2" name="表格 1"/>
          <p:cNvGraphicFramePr>
            <a:graphicFrameLocks noGrp="1"/>
          </p:cNvGraphicFramePr>
          <p:nvPr>
            <p:extLst>
              <p:ext uri="{D42A27DB-BD31-4B8C-83A1-F6EECF244321}">
                <p14:modId xmlns:p14="http://schemas.microsoft.com/office/powerpoint/2010/main" val="4109383759"/>
              </p:ext>
            </p:extLst>
          </p:nvPr>
        </p:nvGraphicFramePr>
        <p:xfrm>
          <a:off x="346842" y="929873"/>
          <a:ext cx="11498317" cy="5631265"/>
        </p:xfrm>
        <a:graphic>
          <a:graphicData uri="http://schemas.openxmlformats.org/drawingml/2006/table">
            <a:tbl>
              <a:tblPr firstRow="1" bandRow="1">
                <a:tableStyleId>{5C22544A-7EE6-4342-B048-85BDC9FD1C3A}</a:tableStyleId>
              </a:tblPr>
              <a:tblGrid>
                <a:gridCol w="925100">
                  <a:extLst>
                    <a:ext uri="{9D8B030D-6E8A-4147-A177-3AD203B41FA5}">
                      <a16:colId xmlns:a16="http://schemas.microsoft.com/office/drawing/2014/main" val="1664557752"/>
                    </a:ext>
                  </a:extLst>
                </a:gridCol>
                <a:gridCol w="672472">
                  <a:extLst>
                    <a:ext uri="{9D8B030D-6E8A-4147-A177-3AD203B41FA5}">
                      <a16:colId xmlns:a16="http://schemas.microsoft.com/office/drawing/2014/main" val="691288798"/>
                    </a:ext>
                  </a:extLst>
                </a:gridCol>
                <a:gridCol w="9900745">
                  <a:extLst>
                    <a:ext uri="{9D8B030D-6E8A-4147-A177-3AD203B41FA5}">
                      <a16:colId xmlns:a16="http://schemas.microsoft.com/office/drawing/2014/main" val="2391067084"/>
                    </a:ext>
                  </a:extLst>
                </a:gridCol>
              </a:tblGrid>
              <a:tr h="455124">
                <a:tc>
                  <a:txBody>
                    <a:bodyPr/>
                    <a:lstStyle/>
                    <a:p>
                      <a:pPr algn="ctr"/>
                      <a:r>
                        <a:rPr lang="zh-CN" altLang="en-US" sz="1600" dirty="0"/>
                        <a:t>类别</a:t>
                      </a:r>
                    </a:p>
                  </a:txBody>
                  <a:tcPr anchor="ctr"/>
                </a:tc>
                <a:tc>
                  <a:txBody>
                    <a:bodyPr/>
                    <a:lstStyle/>
                    <a:p>
                      <a:pPr algn="ctr"/>
                      <a:r>
                        <a:rPr lang="zh-CN" altLang="en-US" sz="1600" dirty="0"/>
                        <a:t>序号</a:t>
                      </a:r>
                    </a:p>
                  </a:txBody>
                  <a:tcPr anchor="ctr"/>
                </a:tc>
                <a:tc>
                  <a:txBody>
                    <a:bodyPr/>
                    <a:lstStyle/>
                    <a:p>
                      <a:pPr algn="ctr"/>
                      <a:r>
                        <a:rPr lang="zh-CN" altLang="en-US" sz="1600" dirty="0"/>
                        <a:t>具体事项</a:t>
                      </a:r>
                    </a:p>
                  </a:txBody>
                  <a:tcPr anchor="ctr"/>
                </a:tc>
                <a:extLst>
                  <a:ext uri="{0D108BD9-81ED-4DB2-BD59-A6C34878D82A}">
                    <a16:rowId xmlns:a16="http://schemas.microsoft.com/office/drawing/2014/main" val="319558452"/>
                  </a:ext>
                </a:extLst>
              </a:tr>
              <a:tr h="1061277">
                <a:tc>
                  <a:txBody>
                    <a:bodyPr/>
                    <a:lstStyle/>
                    <a:p>
                      <a:pPr algn="ctr"/>
                      <a:r>
                        <a:rPr lang="zh-CN" altLang="en-US" sz="1400" b="1" dirty="0">
                          <a:solidFill>
                            <a:srgbClr val="44546A"/>
                          </a:solidFill>
                          <a:latin typeface="+mn-ea"/>
                          <a:ea typeface="+mn-ea"/>
                        </a:rPr>
                        <a:t>纪律</a:t>
                      </a:r>
                      <a:endParaRPr lang="en-US" altLang="zh-CN" sz="1400" b="1" dirty="0">
                        <a:solidFill>
                          <a:srgbClr val="44546A"/>
                        </a:solidFill>
                        <a:latin typeface="+mn-ea"/>
                        <a:ea typeface="+mn-ea"/>
                      </a:endParaRPr>
                    </a:p>
                    <a:p>
                      <a:pPr algn="ctr"/>
                      <a:r>
                        <a:rPr lang="zh-CN" altLang="en-US" sz="1400" b="1" dirty="0">
                          <a:solidFill>
                            <a:srgbClr val="44546A"/>
                          </a:solidFill>
                          <a:latin typeface="+mn-ea"/>
                          <a:ea typeface="+mn-ea"/>
                        </a:rPr>
                        <a:t>检查</a:t>
                      </a:r>
                      <a:endParaRPr lang="en-US" altLang="zh-CN" sz="1400" b="1" dirty="0">
                        <a:solidFill>
                          <a:srgbClr val="44546A"/>
                        </a:solidFill>
                        <a:latin typeface="+mn-ea"/>
                        <a:ea typeface="+mn-ea"/>
                      </a:endParaRPr>
                    </a:p>
                    <a:p>
                      <a:pPr algn="ctr"/>
                      <a:r>
                        <a:rPr lang="zh-CN" altLang="en-US" sz="1400" b="1" dirty="0">
                          <a:solidFill>
                            <a:srgbClr val="44546A"/>
                          </a:solidFill>
                          <a:latin typeface="+mn-ea"/>
                          <a:ea typeface="+mn-ea"/>
                        </a:rPr>
                        <a:t>工作</a:t>
                      </a:r>
                    </a:p>
                  </a:txBody>
                  <a:tcPr anchor="ctr"/>
                </a:tc>
                <a:tc>
                  <a:txBody>
                    <a:bodyPr/>
                    <a:lstStyle/>
                    <a:p>
                      <a:pPr algn="ctr">
                        <a:lnSpc>
                          <a:spcPts val="2600"/>
                        </a:lnSpc>
                      </a:pPr>
                      <a:r>
                        <a:rPr lang="en-US" altLang="zh-CN" sz="1400" b="1" dirty="0">
                          <a:solidFill>
                            <a:srgbClr val="44546A"/>
                          </a:solidFill>
                          <a:latin typeface="+mn-ea"/>
                          <a:ea typeface="+mn-ea"/>
                        </a:rPr>
                        <a:t>7</a:t>
                      </a:r>
                      <a:endParaRPr lang="zh-CN" altLang="en-US" sz="1400" b="1" dirty="0">
                        <a:solidFill>
                          <a:srgbClr val="44546A"/>
                        </a:solidFill>
                        <a:latin typeface="+mn-ea"/>
                        <a:ea typeface="+mn-ea"/>
                      </a:endParaRPr>
                    </a:p>
                  </a:txBody>
                  <a:tcPr anchor="ctr"/>
                </a:tc>
                <a:tc>
                  <a:txBody>
                    <a:bodyPr/>
                    <a:lstStyle/>
                    <a:p>
                      <a:pPr>
                        <a:lnSpc>
                          <a:spcPts val="2600"/>
                        </a:lnSpc>
                      </a:pPr>
                      <a:r>
                        <a:rPr lang="zh-CN" altLang="en-US" sz="1400" b="1" dirty="0">
                          <a:solidFill>
                            <a:srgbClr val="44546A"/>
                          </a:solidFill>
                          <a:latin typeface="+mn-ea"/>
                          <a:ea typeface="+mn-ea"/>
                        </a:rPr>
                        <a:t>高校党委视具体情况在院（系）级单位党委设立纪委或者纪律检查委员。党的总支部委员会和支部委员会设纪律检查委员。</a:t>
                      </a:r>
                    </a:p>
                  </a:txBody>
                  <a:tcPr anchor="ctr"/>
                </a:tc>
                <a:extLst>
                  <a:ext uri="{0D108BD9-81ED-4DB2-BD59-A6C34878D82A}">
                    <a16:rowId xmlns:a16="http://schemas.microsoft.com/office/drawing/2014/main" val="2890993105"/>
                  </a:ext>
                </a:extLst>
              </a:tr>
              <a:tr h="1237559">
                <a:tc rowSpan="3">
                  <a:txBody>
                    <a:bodyPr/>
                    <a:lstStyle/>
                    <a:p>
                      <a:pPr algn="ctr"/>
                      <a:r>
                        <a:rPr lang="zh-CN" altLang="en-US" sz="1400" b="1" dirty="0">
                          <a:solidFill>
                            <a:srgbClr val="44546A"/>
                          </a:solidFill>
                          <a:latin typeface="+mn-ea"/>
                          <a:ea typeface="+mn-ea"/>
                        </a:rPr>
                        <a:t>党员</a:t>
                      </a:r>
                      <a:endParaRPr lang="en-US" altLang="zh-CN" sz="1400" b="1" dirty="0">
                        <a:solidFill>
                          <a:srgbClr val="44546A"/>
                        </a:solidFill>
                        <a:latin typeface="+mn-ea"/>
                        <a:ea typeface="+mn-ea"/>
                      </a:endParaRPr>
                    </a:p>
                    <a:p>
                      <a:pPr algn="ctr"/>
                      <a:r>
                        <a:rPr lang="zh-CN" altLang="en-US" sz="1400" b="1" dirty="0">
                          <a:solidFill>
                            <a:srgbClr val="44546A"/>
                          </a:solidFill>
                          <a:latin typeface="+mn-ea"/>
                          <a:ea typeface="+mn-ea"/>
                        </a:rPr>
                        <a:t>队伍</a:t>
                      </a:r>
                      <a:endParaRPr lang="en-US" altLang="zh-CN" sz="1400" b="1" dirty="0">
                        <a:solidFill>
                          <a:srgbClr val="44546A"/>
                        </a:solidFill>
                        <a:latin typeface="+mn-ea"/>
                        <a:ea typeface="+mn-ea"/>
                      </a:endParaRPr>
                    </a:p>
                    <a:p>
                      <a:pPr algn="ctr"/>
                      <a:r>
                        <a:rPr lang="zh-CN" altLang="en-US" sz="1400" b="1" dirty="0">
                          <a:solidFill>
                            <a:srgbClr val="44546A"/>
                          </a:solidFill>
                          <a:latin typeface="+mn-ea"/>
                          <a:ea typeface="+mn-ea"/>
                        </a:rPr>
                        <a:t>建设</a:t>
                      </a:r>
                    </a:p>
                  </a:txBody>
                  <a:tcPr anchor="ctr"/>
                </a:tc>
                <a:tc>
                  <a:txBody>
                    <a:bodyPr/>
                    <a:lstStyle/>
                    <a:p>
                      <a:pPr algn="ctr">
                        <a:lnSpc>
                          <a:spcPts val="2600"/>
                        </a:lnSpc>
                      </a:pPr>
                      <a:r>
                        <a:rPr lang="en-US" altLang="zh-CN" sz="1400" b="1" dirty="0">
                          <a:solidFill>
                            <a:srgbClr val="44546A"/>
                          </a:solidFill>
                          <a:latin typeface="+mn-ea"/>
                          <a:ea typeface="+mn-ea"/>
                        </a:rPr>
                        <a:t>8</a:t>
                      </a:r>
                      <a:endParaRPr lang="zh-CN" altLang="en-US" sz="1400" b="1" dirty="0">
                        <a:solidFill>
                          <a:srgbClr val="44546A"/>
                        </a:solidFill>
                        <a:latin typeface="+mn-ea"/>
                        <a:ea typeface="+mn-ea"/>
                      </a:endParaRPr>
                    </a:p>
                  </a:txBody>
                  <a:tcPr anchor="ctr"/>
                </a:tc>
                <a:tc>
                  <a:txBody>
                    <a:bodyPr/>
                    <a:lstStyle/>
                    <a:p>
                      <a:pPr>
                        <a:lnSpc>
                          <a:spcPts val="2600"/>
                        </a:lnSpc>
                      </a:pPr>
                      <a:r>
                        <a:rPr lang="zh-CN" altLang="en-US" sz="1400" b="1" dirty="0">
                          <a:solidFill>
                            <a:srgbClr val="44546A"/>
                          </a:solidFill>
                          <a:latin typeface="+mn-ea"/>
                          <a:ea typeface="+mn-ea"/>
                        </a:rPr>
                        <a:t>高校党组织应当构建多层次、多渠道的党员经常性学习教育体系，加强政治理论教育和党史教育，突出政治教育和政治训练，强化党章党规党纪教育、党的宗旨教育、革命传统教育、形势政策教育和知识技能教育，推进“两学一做”学习教育常态化制度化，建立和落实不忘初心、牢记使命的制度。</a:t>
                      </a:r>
                    </a:p>
                  </a:txBody>
                  <a:tcPr anchor="ctr"/>
                </a:tc>
                <a:extLst>
                  <a:ext uri="{0D108BD9-81ED-4DB2-BD59-A6C34878D82A}">
                    <a16:rowId xmlns:a16="http://schemas.microsoft.com/office/drawing/2014/main" val="1576618183"/>
                  </a:ext>
                </a:extLst>
              </a:tr>
              <a:tr h="1309522">
                <a:tc vMerge="1">
                  <a:txBody>
                    <a:bodyPr/>
                    <a:lstStyle/>
                    <a:p>
                      <a:endParaRPr lang="zh-CN" altLang="en-US" dirty="0"/>
                    </a:p>
                  </a:txBody>
                  <a:tcPr anchor="ctr"/>
                </a:tc>
                <a:tc>
                  <a:txBody>
                    <a:bodyPr/>
                    <a:lstStyle/>
                    <a:p>
                      <a:pPr algn="ctr">
                        <a:lnSpc>
                          <a:spcPts val="2600"/>
                        </a:lnSpc>
                      </a:pPr>
                      <a:r>
                        <a:rPr lang="en-US" altLang="zh-CN" sz="1400" b="1" dirty="0">
                          <a:solidFill>
                            <a:srgbClr val="44546A"/>
                          </a:solidFill>
                          <a:latin typeface="+mn-ea"/>
                          <a:ea typeface="+mn-ea"/>
                        </a:rPr>
                        <a:t>9</a:t>
                      </a:r>
                      <a:endParaRPr lang="zh-CN" altLang="en-US" sz="1400" b="1" dirty="0">
                        <a:solidFill>
                          <a:srgbClr val="44546A"/>
                        </a:solidFill>
                        <a:latin typeface="+mn-ea"/>
                        <a:ea typeface="+mn-ea"/>
                      </a:endParaRPr>
                    </a:p>
                  </a:txBody>
                  <a:tcPr anchor="ctr"/>
                </a:tc>
                <a:tc>
                  <a:txBody>
                    <a:bodyPr/>
                    <a:lstStyle/>
                    <a:p>
                      <a:pPr>
                        <a:lnSpc>
                          <a:spcPts val="2600"/>
                        </a:lnSpc>
                      </a:pPr>
                      <a:r>
                        <a:rPr lang="zh-CN" altLang="en-US" sz="1400" b="1" dirty="0">
                          <a:solidFill>
                            <a:srgbClr val="44546A"/>
                          </a:solidFill>
                          <a:latin typeface="+mn-ea"/>
                          <a:ea typeface="+mn-ea"/>
                        </a:rPr>
                        <a:t>严格党的组织生活，坚持开展批评和自我批评，提高“三会一课”质量，开好民主生活会和组织生活会，健全落实谈心谈话、民主评议党员、主题党日等制度，确保党的组织生活经常、认真、严肃。</a:t>
                      </a:r>
                    </a:p>
                  </a:txBody>
                  <a:tcPr anchor="ctr"/>
                </a:tc>
                <a:extLst>
                  <a:ext uri="{0D108BD9-81ED-4DB2-BD59-A6C34878D82A}">
                    <a16:rowId xmlns:a16="http://schemas.microsoft.com/office/drawing/2014/main" val="871489565"/>
                  </a:ext>
                </a:extLst>
              </a:tr>
              <a:tr h="1567783">
                <a:tc vMerge="1">
                  <a:txBody>
                    <a:bodyPr/>
                    <a:lstStyle/>
                    <a:p>
                      <a:endParaRPr lang="zh-CN" altLang="en-US" dirty="0"/>
                    </a:p>
                  </a:txBody>
                  <a:tcPr anchor="ctr"/>
                </a:tc>
                <a:tc>
                  <a:txBody>
                    <a:bodyPr/>
                    <a:lstStyle/>
                    <a:p>
                      <a:pPr algn="ctr">
                        <a:lnSpc>
                          <a:spcPts val="2600"/>
                        </a:lnSpc>
                      </a:pPr>
                      <a:r>
                        <a:rPr lang="en-US" altLang="zh-CN" sz="1400" b="1" dirty="0">
                          <a:solidFill>
                            <a:srgbClr val="44546A"/>
                          </a:solidFill>
                          <a:latin typeface="+mn-ea"/>
                          <a:ea typeface="+mn-ea"/>
                        </a:rPr>
                        <a:t>10</a:t>
                      </a:r>
                      <a:endParaRPr lang="zh-CN" altLang="en-US" sz="1400" b="1" dirty="0">
                        <a:solidFill>
                          <a:srgbClr val="44546A"/>
                        </a:solidFill>
                        <a:latin typeface="+mn-ea"/>
                        <a:ea typeface="+mn-ea"/>
                      </a:endParaRPr>
                    </a:p>
                  </a:txBody>
                  <a:tcPr anchor="ctr"/>
                </a:tc>
                <a:tc>
                  <a:txBody>
                    <a:bodyPr/>
                    <a:lstStyle/>
                    <a:p>
                      <a:pPr>
                        <a:lnSpc>
                          <a:spcPts val="2600"/>
                        </a:lnSpc>
                      </a:pPr>
                      <a:r>
                        <a:rPr lang="zh-CN" altLang="en-US" sz="1400" b="1" dirty="0">
                          <a:solidFill>
                            <a:srgbClr val="44546A"/>
                          </a:solidFill>
                          <a:latin typeface="+mn-ea"/>
                          <a:ea typeface="+mn-ea"/>
                        </a:rPr>
                        <a:t>强化党员日常管理，及时转接党员组织关系，督促党员按期足额交纳党费。加强流动党员管理和服务，做好毕业生党员、出国（境）学习研究党员组织关系和党籍管理工作。关心党员思想、学习、工作和生活，健全党内关怀、帮扶长效机制。搭建党员发挥先锋模范作用平台，健全党员联系和服务群众工作体系。妥善处置不合格党员，严格执行党的纪律。</a:t>
                      </a:r>
                    </a:p>
                  </a:txBody>
                  <a:tcPr anchor="ctr"/>
                </a:tc>
                <a:extLst>
                  <a:ext uri="{0D108BD9-81ED-4DB2-BD59-A6C34878D82A}">
                    <a16:rowId xmlns:a16="http://schemas.microsoft.com/office/drawing/2014/main" val="3025468976"/>
                  </a:ext>
                </a:extLst>
              </a:tr>
            </a:tbl>
          </a:graphicData>
        </a:graphic>
      </p:graphicFrame>
    </p:spTree>
    <p:extLst>
      <p:ext uri="{BB962C8B-B14F-4D97-AF65-F5344CB8AC3E}">
        <p14:creationId xmlns:p14="http://schemas.microsoft.com/office/powerpoint/2010/main" val="21728816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学校基层党组织工作重点要求</a:t>
            </a:r>
          </a:p>
        </p:txBody>
      </p:sp>
      <p:graphicFrame>
        <p:nvGraphicFramePr>
          <p:cNvPr id="2" name="表格 1"/>
          <p:cNvGraphicFramePr>
            <a:graphicFrameLocks noGrp="1"/>
          </p:cNvGraphicFramePr>
          <p:nvPr>
            <p:extLst>
              <p:ext uri="{D42A27DB-BD31-4B8C-83A1-F6EECF244321}">
                <p14:modId xmlns:p14="http://schemas.microsoft.com/office/powerpoint/2010/main" val="999174517"/>
              </p:ext>
            </p:extLst>
          </p:nvPr>
        </p:nvGraphicFramePr>
        <p:xfrm>
          <a:off x="346842" y="929872"/>
          <a:ext cx="11498317" cy="5566198"/>
        </p:xfrm>
        <a:graphic>
          <a:graphicData uri="http://schemas.openxmlformats.org/drawingml/2006/table">
            <a:tbl>
              <a:tblPr firstRow="1" bandRow="1">
                <a:tableStyleId>{5C22544A-7EE6-4342-B048-85BDC9FD1C3A}</a:tableStyleId>
              </a:tblPr>
              <a:tblGrid>
                <a:gridCol w="925100">
                  <a:extLst>
                    <a:ext uri="{9D8B030D-6E8A-4147-A177-3AD203B41FA5}">
                      <a16:colId xmlns:a16="http://schemas.microsoft.com/office/drawing/2014/main" val="1664557752"/>
                    </a:ext>
                  </a:extLst>
                </a:gridCol>
                <a:gridCol w="672472">
                  <a:extLst>
                    <a:ext uri="{9D8B030D-6E8A-4147-A177-3AD203B41FA5}">
                      <a16:colId xmlns:a16="http://schemas.microsoft.com/office/drawing/2014/main" val="691288798"/>
                    </a:ext>
                  </a:extLst>
                </a:gridCol>
                <a:gridCol w="9900745">
                  <a:extLst>
                    <a:ext uri="{9D8B030D-6E8A-4147-A177-3AD203B41FA5}">
                      <a16:colId xmlns:a16="http://schemas.microsoft.com/office/drawing/2014/main" val="2391067084"/>
                    </a:ext>
                  </a:extLst>
                </a:gridCol>
              </a:tblGrid>
              <a:tr h="446983">
                <a:tc>
                  <a:txBody>
                    <a:bodyPr/>
                    <a:lstStyle/>
                    <a:p>
                      <a:pPr algn="ctr"/>
                      <a:r>
                        <a:rPr lang="zh-CN" altLang="en-US" sz="1600" dirty="0"/>
                        <a:t>类别</a:t>
                      </a:r>
                    </a:p>
                  </a:txBody>
                  <a:tcPr anchor="ctr"/>
                </a:tc>
                <a:tc>
                  <a:txBody>
                    <a:bodyPr/>
                    <a:lstStyle/>
                    <a:p>
                      <a:pPr algn="ctr"/>
                      <a:r>
                        <a:rPr lang="zh-CN" altLang="en-US" sz="1600" dirty="0"/>
                        <a:t>序号</a:t>
                      </a:r>
                    </a:p>
                  </a:txBody>
                  <a:tcPr anchor="ctr"/>
                </a:tc>
                <a:tc>
                  <a:txBody>
                    <a:bodyPr/>
                    <a:lstStyle/>
                    <a:p>
                      <a:pPr algn="ctr"/>
                      <a:r>
                        <a:rPr lang="zh-CN" altLang="en-US" sz="1600" dirty="0"/>
                        <a:t>具体事项</a:t>
                      </a:r>
                    </a:p>
                  </a:txBody>
                  <a:tcPr anchor="ctr"/>
                </a:tc>
                <a:extLst>
                  <a:ext uri="{0D108BD9-81ED-4DB2-BD59-A6C34878D82A}">
                    <a16:rowId xmlns:a16="http://schemas.microsoft.com/office/drawing/2014/main" val="319558452"/>
                  </a:ext>
                </a:extLst>
              </a:tr>
              <a:tr h="1736156">
                <a:tc rowSpan="2">
                  <a:txBody>
                    <a:bodyPr/>
                    <a:lstStyle/>
                    <a:p>
                      <a:pPr algn="ctr"/>
                      <a:r>
                        <a:rPr lang="zh-CN" altLang="en-US" sz="1400" b="1" dirty="0">
                          <a:solidFill>
                            <a:srgbClr val="44546A"/>
                          </a:solidFill>
                          <a:latin typeface="+mn-ea"/>
                          <a:ea typeface="+mn-ea"/>
                        </a:rPr>
                        <a:t>党员</a:t>
                      </a:r>
                      <a:endParaRPr lang="en-US" altLang="zh-CN" sz="1400" b="1" dirty="0">
                        <a:solidFill>
                          <a:srgbClr val="44546A"/>
                        </a:solidFill>
                        <a:latin typeface="+mn-ea"/>
                        <a:ea typeface="+mn-ea"/>
                      </a:endParaRPr>
                    </a:p>
                    <a:p>
                      <a:pPr algn="ctr"/>
                      <a:r>
                        <a:rPr lang="zh-CN" altLang="en-US" sz="1400" b="1" dirty="0">
                          <a:solidFill>
                            <a:srgbClr val="44546A"/>
                          </a:solidFill>
                          <a:latin typeface="+mn-ea"/>
                          <a:ea typeface="+mn-ea"/>
                        </a:rPr>
                        <a:t>队伍</a:t>
                      </a:r>
                      <a:endParaRPr lang="en-US" altLang="zh-CN" sz="1400" b="1" dirty="0">
                        <a:solidFill>
                          <a:srgbClr val="44546A"/>
                        </a:solidFill>
                        <a:latin typeface="+mn-ea"/>
                        <a:ea typeface="+mn-ea"/>
                      </a:endParaRPr>
                    </a:p>
                    <a:p>
                      <a:pPr algn="ctr"/>
                      <a:r>
                        <a:rPr lang="zh-CN" altLang="en-US" sz="1400" b="1" dirty="0">
                          <a:solidFill>
                            <a:srgbClr val="44546A"/>
                          </a:solidFill>
                          <a:latin typeface="+mn-ea"/>
                          <a:ea typeface="+mn-ea"/>
                        </a:rPr>
                        <a:t>建设</a:t>
                      </a:r>
                    </a:p>
                  </a:txBody>
                  <a:tcPr anchor="ctr"/>
                </a:tc>
                <a:tc>
                  <a:txBody>
                    <a:bodyPr/>
                    <a:lstStyle/>
                    <a:p>
                      <a:pPr algn="ctr"/>
                      <a:r>
                        <a:rPr lang="en-US" altLang="zh-CN" sz="1400" b="1" dirty="0">
                          <a:solidFill>
                            <a:srgbClr val="44546A"/>
                          </a:solidFill>
                          <a:latin typeface="+mn-ea"/>
                          <a:ea typeface="+mn-ea"/>
                        </a:rPr>
                        <a:t>11</a:t>
                      </a:r>
                      <a:endParaRPr lang="zh-CN" altLang="en-US" sz="1400" b="1" dirty="0">
                        <a:solidFill>
                          <a:srgbClr val="44546A"/>
                        </a:solidFill>
                        <a:latin typeface="+mn-ea"/>
                        <a:ea typeface="+mn-ea"/>
                      </a:endParaRPr>
                    </a:p>
                  </a:txBody>
                  <a:tcPr anchor="ctr"/>
                </a:tc>
                <a:tc>
                  <a:txBody>
                    <a:bodyPr/>
                    <a:lstStyle/>
                    <a:p>
                      <a:pPr>
                        <a:lnSpc>
                          <a:spcPts val="2500"/>
                        </a:lnSpc>
                      </a:pPr>
                      <a:r>
                        <a:rPr lang="zh-CN" altLang="en-US" sz="1400" b="1" dirty="0">
                          <a:solidFill>
                            <a:srgbClr val="44546A"/>
                          </a:solidFill>
                          <a:latin typeface="+mn-ea"/>
                          <a:ea typeface="+mn-ea"/>
                        </a:rPr>
                        <a:t>尊重党员主体地位，发扬党内民主，保障党员权利，推进党务公开。高校党组织讨论决定重要事项前，应当充分听取党员的意见，党内重要情况及时向党员通报。</a:t>
                      </a:r>
                    </a:p>
                  </a:txBody>
                  <a:tcPr anchor="ctr"/>
                </a:tc>
                <a:extLst>
                  <a:ext uri="{0D108BD9-81ED-4DB2-BD59-A6C34878D82A}">
                    <a16:rowId xmlns:a16="http://schemas.microsoft.com/office/drawing/2014/main" val="1576618183"/>
                  </a:ext>
                </a:extLst>
              </a:tr>
              <a:tr h="1646903">
                <a:tc vMerge="1">
                  <a:txBody>
                    <a:bodyPr/>
                    <a:lstStyle/>
                    <a:p>
                      <a:endParaRPr lang="zh-CN" altLang="en-US" dirty="0"/>
                    </a:p>
                  </a:txBody>
                  <a:tcPr anchor="ctr"/>
                </a:tc>
                <a:tc>
                  <a:txBody>
                    <a:bodyPr/>
                    <a:lstStyle/>
                    <a:p>
                      <a:pPr algn="ctr"/>
                      <a:r>
                        <a:rPr lang="en-US" altLang="zh-CN" sz="1400" b="1" dirty="0">
                          <a:solidFill>
                            <a:srgbClr val="44546A"/>
                          </a:solidFill>
                          <a:latin typeface="+mn-ea"/>
                          <a:ea typeface="+mn-ea"/>
                        </a:rPr>
                        <a:t>12</a:t>
                      </a:r>
                      <a:endParaRPr lang="zh-CN" altLang="en-US" sz="1400" b="1" dirty="0">
                        <a:solidFill>
                          <a:srgbClr val="44546A"/>
                        </a:solidFill>
                        <a:latin typeface="+mn-ea"/>
                        <a:ea typeface="+mn-ea"/>
                      </a:endParaRPr>
                    </a:p>
                  </a:txBody>
                  <a:tcPr anchor="ctr"/>
                </a:tc>
                <a:tc>
                  <a:txBody>
                    <a:bodyPr/>
                    <a:lstStyle/>
                    <a:p>
                      <a:pPr>
                        <a:lnSpc>
                          <a:spcPts val="2500"/>
                        </a:lnSpc>
                      </a:pPr>
                      <a:r>
                        <a:rPr lang="zh-CN" altLang="en-US" sz="1400" b="1" dirty="0">
                          <a:solidFill>
                            <a:srgbClr val="44546A"/>
                          </a:solidFill>
                          <a:latin typeface="+mn-ea"/>
                          <a:ea typeface="+mn-ea"/>
                        </a:rPr>
                        <a:t>按照坚持标准、保证质量、改善结构、慎重发展的方针和有关规定，把政治标准放在首位，加强对入党积极分子的教育、培养和考察，加强在高层次人才、优秀青年教师和优秀学生中发展党员工作。建立党员领导干部和党员学术带头人直接联系培养教师入党积极分子制度。将团组织推优作为确定学生入党积极分子的重要渠道。建立从高中到大学、从大学到研究生阶段入党积极分子接续培养机制，加大在高校低年级学生中发展党员力度。</a:t>
                      </a:r>
                    </a:p>
                  </a:txBody>
                  <a:tcPr anchor="ctr"/>
                </a:tc>
                <a:extLst>
                  <a:ext uri="{0D108BD9-81ED-4DB2-BD59-A6C34878D82A}">
                    <a16:rowId xmlns:a16="http://schemas.microsoft.com/office/drawing/2014/main" val="871489565"/>
                  </a:ext>
                </a:extLst>
              </a:tr>
              <a:tr h="1736156">
                <a:tc>
                  <a:txBody>
                    <a:bodyPr/>
                    <a:lstStyle/>
                    <a:p>
                      <a:pPr algn="ctr"/>
                      <a:r>
                        <a:rPr lang="zh-CN" altLang="en-US" sz="1400" b="1" dirty="0">
                          <a:solidFill>
                            <a:srgbClr val="44546A"/>
                          </a:solidFill>
                          <a:latin typeface="+mn-ea"/>
                          <a:ea typeface="+mn-ea"/>
                        </a:rPr>
                        <a:t>干部和人才工作</a:t>
                      </a:r>
                    </a:p>
                  </a:txBody>
                  <a:tcPr anchor="ctr"/>
                </a:tc>
                <a:tc>
                  <a:txBody>
                    <a:bodyPr/>
                    <a:lstStyle/>
                    <a:p>
                      <a:pPr algn="ctr"/>
                      <a:r>
                        <a:rPr lang="en-US" altLang="zh-CN" sz="1400" b="1" dirty="0">
                          <a:solidFill>
                            <a:srgbClr val="44546A"/>
                          </a:solidFill>
                          <a:latin typeface="+mn-ea"/>
                          <a:ea typeface="+mn-ea"/>
                        </a:rPr>
                        <a:t>13</a:t>
                      </a:r>
                      <a:endParaRPr lang="zh-CN" altLang="en-US" sz="1400" b="1" dirty="0">
                        <a:solidFill>
                          <a:srgbClr val="44546A"/>
                        </a:solidFill>
                        <a:latin typeface="+mn-ea"/>
                        <a:ea typeface="+mn-ea"/>
                      </a:endParaRPr>
                    </a:p>
                  </a:txBody>
                  <a:tcPr anchor="ctr"/>
                </a:tc>
                <a:tc>
                  <a:txBody>
                    <a:bodyPr/>
                    <a:lstStyle/>
                    <a:p>
                      <a:pPr>
                        <a:lnSpc>
                          <a:spcPts val="2500"/>
                        </a:lnSpc>
                      </a:pPr>
                      <a:r>
                        <a:rPr lang="zh-CN" altLang="en-US" sz="1400" b="1" dirty="0">
                          <a:solidFill>
                            <a:srgbClr val="44546A"/>
                          </a:solidFill>
                          <a:latin typeface="+mn-ea"/>
                          <a:ea typeface="+mn-ea"/>
                        </a:rPr>
                        <a:t>高校院（系）级单位党组织在干部队伍建设中发挥主导作用，同本单位行政领导一起，做好本单位干部的教育、培训、选拔、考核和监督工作，以及学生辅导员、班主任的配备、管理工作。</a:t>
                      </a:r>
                    </a:p>
                    <a:p>
                      <a:pPr>
                        <a:lnSpc>
                          <a:spcPts val="2500"/>
                        </a:lnSpc>
                      </a:pPr>
                      <a:r>
                        <a:rPr lang="zh-CN" altLang="en-US" sz="1400" b="1" dirty="0">
                          <a:solidFill>
                            <a:srgbClr val="44546A"/>
                          </a:solidFill>
                          <a:latin typeface="+mn-ea"/>
                          <a:ea typeface="+mn-ea"/>
                        </a:rPr>
                        <a:t>对院（系）级单位行政领导班子的配备及其成员的选拔，本单位党组织可以向学校党委提出建议，并协助学校党委组织部门进行考察。</a:t>
                      </a:r>
                    </a:p>
                  </a:txBody>
                  <a:tcPr anchor="ctr"/>
                </a:tc>
                <a:extLst>
                  <a:ext uri="{0D108BD9-81ED-4DB2-BD59-A6C34878D82A}">
                    <a16:rowId xmlns:a16="http://schemas.microsoft.com/office/drawing/2014/main" val="3025468976"/>
                  </a:ext>
                </a:extLst>
              </a:tr>
            </a:tbl>
          </a:graphicData>
        </a:graphic>
      </p:graphicFrame>
    </p:spTree>
    <p:extLst>
      <p:ext uri="{BB962C8B-B14F-4D97-AF65-F5344CB8AC3E}">
        <p14:creationId xmlns:p14="http://schemas.microsoft.com/office/powerpoint/2010/main" val="22416658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学校基层党组织工作重点要求</a:t>
            </a:r>
          </a:p>
        </p:txBody>
      </p:sp>
      <p:graphicFrame>
        <p:nvGraphicFramePr>
          <p:cNvPr id="2" name="表格 1"/>
          <p:cNvGraphicFramePr>
            <a:graphicFrameLocks noGrp="1"/>
          </p:cNvGraphicFramePr>
          <p:nvPr>
            <p:extLst>
              <p:ext uri="{D42A27DB-BD31-4B8C-83A1-F6EECF244321}">
                <p14:modId xmlns:p14="http://schemas.microsoft.com/office/powerpoint/2010/main" val="480405908"/>
              </p:ext>
            </p:extLst>
          </p:nvPr>
        </p:nvGraphicFramePr>
        <p:xfrm>
          <a:off x="346842" y="929873"/>
          <a:ext cx="11498317" cy="5639615"/>
        </p:xfrm>
        <a:graphic>
          <a:graphicData uri="http://schemas.openxmlformats.org/drawingml/2006/table">
            <a:tbl>
              <a:tblPr firstRow="1" bandRow="1">
                <a:tableStyleId>{5C22544A-7EE6-4342-B048-85BDC9FD1C3A}</a:tableStyleId>
              </a:tblPr>
              <a:tblGrid>
                <a:gridCol w="925100">
                  <a:extLst>
                    <a:ext uri="{9D8B030D-6E8A-4147-A177-3AD203B41FA5}">
                      <a16:colId xmlns:a16="http://schemas.microsoft.com/office/drawing/2014/main" val="1664557752"/>
                    </a:ext>
                  </a:extLst>
                </a:gridCol>
                <a:gridCol w="672472">
                  <a:extLst>
                    <a:ext uri="{9D8B030D-6E8A-4147-A177-3AD203B41FA5}">
                      <a16:colId xmlns:a16="http://schemas.microsoft.com/office/drawing/2014/main" val="691288798"/>
                    </a:ext>
                  </a:extLst>
                </a:gridCol>
                <a:gridCol w="9900745">
                  <a:extLst>
                    <a:ext uri="{9D8B030D-6E8A-4147-A177-3AD203B41FA5}">
                      <a16:colId xmlns:a16="http://schemas.microsoft.com/office/drawing/2014/main" val="2391067084"/>
                    </a:ext>
                  </a:extLst>
                </a:gridCol>
              </a:tblGrid>
              <a:tr h="357479">
                <a:tc>
                  <a:txBody>
                    <a:bodyPr/>
                    <a:lstStyle/>
                    <a:p>
                      <a:pPr algn="ctr"/>
                      <a:r>
                        <a:rPr lang="zh-CN" altLang="en-US" sz="1600" dirty="0"/>
                        <a:t>类别</a:t>
                      </a:r>
                    </a:p>
                  </a:txBody>
                  <a:tcPr anchor="ctr"/>
                </a:tc>
                <a:tc>
                  <a:txBody>
                    <a:bodyPr/>
                    <a:lstStyle/>
                    <a:p>
                      <a:pPr algn="ctr"/>
                      <a:r>
                        <a:rPr lang="zh-CN" altLang="en-US" sz="1600" dirty="0"/>
                        <a:t>序号</a:t>
                      </a:r>
                    </a:p>
                  </a:txBody>
                  <a:tcPr anchor="ctr"/>
                </a:tc>
                <a:tc>
                  <a:txBody>
                    <a:bodyPr/>
                    <a:lstStyle/>
                    <a:p>
                      <a:pPr algn="ctr"/>
                      <a:r>
                        <a:rPr lang="zh-CN" altLang="en-US" sz="1600" dirty="0"/>
                        <a:t>具体事项</a:t>
                      </a:r>
                    </a:p>
                  </a:txBody>
                  <a:tcPr anchor="ctr"/>
                </a:tc>
                <a:extLst>
                  <a:ext uri="{0D108BD9-81ED-4DB2-BD59-A6C34878D82A}">
                    <a16:rowId xmlns:a16="http://schemas.microsoft.com/office/drawing/2014/main" val="319558452"/>
                  </a:ext>
                </a:extLst>
              </a:tr>
              <a:tr h="2036962">
                <a:tc rowSpan="3">
                  <a:txBody>
                    <a:bodyPr/>
                    <a:lstStyle/>
                    <a:p>
                      <a:pPr algn="ctr"/>
                      <a:r>
                        <a:rPr lang="zh-CN" altLang="en-US" sz="1400" b="1" dirty="0">
                          <a:solidFill>
                            <a:srgbClr val="44546A"/>
                          </a:solidFill>
                          <a:latin typeface="+mn-ea"/>
                          <a:ea typeface="+mn-ea"/>
                        </a:rPr>
                        <a:t>思想</a:t>
                      </a:r>
                      <a:endParaRPr lang="en-US" altLang="zh-CN" sz="1400" b="1" dirty="0">
                        <a:solidFill>
                          <a:srgbClr val="44546A"/>
                        </a:solidFill>
                        <a:latin typeface="+mn-ea"/>
                        <a:ea typeface="+mn-ea"/>
                      </a:endParaRPr>
                    </a:p>
                    <a:p>
                      <a:pPr algn="ctr"/>
                      <a:r>
                        <a:rPr lang="zh-CN" altLang="en-US" sz="1400" b="1" dirty="0">
                          <a:solidFill>
                            <a:srgbClr val="44546A"/>
                          </a:solidFill>
                          <a:latin typeface="+mn-ea"/>
                          <a:ea typeface="+mn-ea"/>
                        </a:rPr>
                        <a:t>政治</a:t>
                      </a:r>
                      <a:endParaRPr lang="en-US" altLang="zh-CN" sz="1400" b="1" dirty="0">
                        <a:solidFill>
                          <a:srgbClr val="44546A"/>
                        </a:solidFill>
                        <a:latin typeface="+mn-ea"/>
                        <a:ea typeface="+mn-ea"/>
                      </a:endParaRPr>
                    </a:p>
                    <a:p>
                      <a:pPr algn="ctr"/>
                      <a:r>
                        <a:rPr lang="zh-CN" altLang="en-US" sz="1400" b="1" dirty="0">
                          <a:solidFill>
                            <a:srgbClr val="44546A"/>
                          </a:solidFill>
                          <a:latin typeface="+mn-ea"/>
                          <a:ea typeface="+mn-ea"/>
                        </a:rPr>
                        <a:t>工作</a:t>
                      </a:r>
                    </a:p>
                  </a:txBody>
                  <a:tcPr anchor="ctr"/>
                </a:tc>
                <a:tc>
                  <a:txBody>
                    <a:bodyPr/>
                    <a:lstStyle/>
                    <a:p>
                      <a:pPr algn="ctr"/>
                      <a:r>
                        <a:rPr lang="en-US" altLang="zh-CN" sz="1400" b="1" dirty="0">
                          <a:solidFill>
                            <a:srgbClr val="44546A"/>
                          </a:solidFill>
                          <a:latin typeface="+mn-ea"/>
                          <a:ea typeface="+mn-ea"/>
                        </a:rPr>
                        <a:t>14</a:t>
                      </a:r>
                      <a:endParaRPr lang="zh-CN" altLang="en-US" sz="1400" b="1" dirty="0">
                        <a:solidFill>
                          <a:srgbClr val="44546A"/>
                        </a:solidFill>
                        <a:latin typeface="+mn-ea"/>
                        <a:ea typeface="+mn-ea"/>
                      </a:endParaRPr>
                    </a:p>
                  </a:txBody>
                  <a:tcPr anchor="ctr"/>
                </a:tc>
                <a:tc>
                  <a:txBody>
                    <a:bodyPr/>
                    <a:lstStyle/>
                    <a:p>
                      <a:pPr>
                        <a:lnSpc>
                          <a:spcPts val="2400"/>
                        </a:lnSpc>
                      </a:pPr>
                      <a:r>
                        <a:rPr lang="zh-CN" altLang="en-US" sz="1400" b="1" dirty="0">
                          <a:solidFill>
                            <a:srgbClr val="44546A"/>
                          </a:solidFill>
                          <a:latin typeface="+mn-ea"/>
                          <a:ea typeface="+mn-ea"/>
                        </a:rPr>
                        <a:t>高校党组织应当把理想信念教育放在首位，对师生员工进行马克思列宁主义、毛泽东思想和中国特色社会主义理论体系的教育，推动习近平新时代中国特色社会主义思想进教材、进课堂、进头脑，做好党的基本路线教育，爱国主义、集体主义和社会主义思想教育，党史、新中国史、改革开放史、社会主义发展史教育，中华优秀传统文化、革命文化、社会主义先进文化教育，国情教育、形势政策教育、社会主义民主法治教育、国家安全教育和民族团结进步教育。</a:t>
                      </a:r>
                      <a:endParaRPr lang="en-US" altLang="zh-CN" sz="1400" b="1" dirty="0">
                        <a:solidFill>
                          <a:srgbClr val="44546A"/>
                        </a:solidFill>
                        <a:latin typeface="+mn-ea"/>
                        <a:ea typeface="+mn-ea"/>
                      </a:endParaRPr>
                    </a:p>
                    <a:p>
                      <a:pPr>
                        <a:lnSpc>
                          <a:spcPts val="2400"/>
                        </a:lnSpc>
                      </a:pPr>
                      <a:r>
                        <a:rPr lang="zh-CN" altLang="en-US" sz="1400" b="1" dirty="0">
                          <a:solidFill>
                            <a:srgbClr val="44546A"/>
                          </a:solidFill>
                          <a:latin typeface="+mn-ea"/>
                          <a:ea typeface="+mn-ea"/>
                        </a:rPr>
                        <a:t>把培育和践行社会主义核心价值观融入大学生思想政治教育工作和师德师风建设的全过程，帮助广大师生员工树立正确的世界观、人生观和价值观，坚定中国特色社会主义道路自信、理论自信、制度自信、文化自信。</a:t>
                      </a:r>
                    </a:p>
                  </a:txBody>
                  <a:tcPr anchor="ctr"/>
                </a:tc>
                <a:extLst>
                  <a:ext uri="{0D108BD9-81ED-4DB2-BD59-A6C34878D82A}">
                    <a16:rowId xmlns:a16="http://schemas.microsoft.com/office/drawing/2014/main" val="1576618183"/>
                  </a:ext>
                </a:extLst>
              </a:tr>
              <a:tr h="1056328">
                <a:tc vMerge="1">
                  <a:txBody>
                    <a:bodyPr/>
                    <a:lstStyle/>
                    <a:p>
                      <a:endParaRPr lang="zh-CN" altLang="en-US" dirty="0"/>
                    </a:p>
                  </a:txBody>
                  <a:tcPr anchor="ctr"/>
                </a:tc>
                <a:tc>
                  <a:txBody>
                    <a:bodyPr/>
                    <a:lstStyle/>
                    <a:p>
                      <a:pPr algn="ctr"/>
                      <a:r>
                        <a:rPr lang="en-US" altLang="zh-CN" sz="1400" b="1" dirty="0">
                          <a:solidFill>
                            <a:srgbClr val="44546A"/>
                          </a:solidFill>
                          <a:latin typeface="+mn-ea"/>
                          <a:ea typeface="+mn-ea"/>
                        </a:rPr>
                        <a:t>15</a:t>
                      </a:r>
                      <a:endParaRPr lang="zh-CN" altLang="en-US" sz="1400" b="1" dirty="0">
                        <a:solidFill>
                          <a:srgbClr val="44546A"/>
                        </a:solidFill>
                        <a:latin typeface="+mn-ea"/>
                        <a:ea typeface="+mn-ea"/>
                      </a:endParaRPr>
                    </a:p>
                  </a:txBody>
                  <a:tcPr anchor="ctr"/>
                </a:tc>
                <a:tc>
                  <a:txBody>
                    <a:bodyPr/>
                    <a:lstStyle/>
                    <a:p>
                      <a:pPr>
                        <a:lnSpc>
                          <a:spcPts val="2400"/>
                        </a:lnSpc>
                      </a:pPr>
                      <a:r>
                        <a:rPr lang="zh-CN" altLang="zh-CN" sz="1400" b="1" kern="1200" dirty="0">
                          <a:solidFill>
                            <a:srgbClr val="44546A"/>
                          </a:solidFill>
                          <a:effectLst/>
                          <a:latin typeface="+mn-ea"/>
                          <a:ea typeface="+mn-ea"/>
                          <a:cs typeface="+mn-cs"/>
                        </a:rPr>
                        <a:t>高校党组织应当把立德树人作为根本任务，构建思想政治工作体系，加强意识形态阵地管理。充分发挥课堂教学的主渠道作用，办好思想政治理论课，推进课程思政建设，拓展新时代大学生思想政治教育的有效途径，形成全员全过程全方位育人的良好氛围和工作机制。</a:t>
                      </a:r>
                    </a:p>
                  </a:txBody>
                  <a:tcPr anchor="ctr"/>
                </a:tc>
                <a:extLst>
                  <a:ext uri="{0D108BD9-81ED-4DB2-BD59-A6C34878D82A}">
                    <a16:rowId xmlns:a16="http://schemas.microsoft.com/office/drawing/2014/main" val="871489565"/>
                  </a:ext>
                </a:extLst>
              </a:tr>
              <a:tr h="997489">
                <a:tc vMerge="1">
                  <a:txBody>
                    <a:bodyPr/>
                    <a:lstStyle/>
                    <a:p>
                      <a:endParaRPr lang="zh-CN" altLang="en-US" sz="1600" dirty="0">
                        <a:latin typeface="+mn-ea"/>
                        <a:ea typeface="+mn-ea"/>
                      </a:endParaRPr>
                    </a:p>
                  </a:txBody>
                  <a:tcPr anchor="ctr"/>
                </a:tc>
                <a:tc>
                  <a:txBody>
                    <a:bodyPr/>
                    <a:lstStyle/>
                    <a:p>
                      <a:pPr algn="ctr"/>
                      <a:r>
                        <a:rPr lang="en-US" altLang="zh-CN" sz="1400" b="1" dirty="0">
                          <a:solidFill>
                            <a:srgbClr val="44546A"/>
                          </a:solidFill>
                          <a:latin typeface="+mn-ea"/>
                          <a:ea typeface="+mn-ea"/>
                        </a:rPr>
                        <a:t>16</a:t>
                      </a:r>
                      <a:endParaRPr lang="zh-CN" altLang="en-US" sz="1400" b="1" dirty="0">
                        <a:solidFill>
                          <a:srgbClr val="44546A"/>
                        </a:solidFill>
                        <a:latin typeface="+mn-ea"/>
                        <a:ea typeface="+mn-ea"/>
                      </a:endParaRPr>
                    </a:p>
                  </a:txBody>
                  <a:tcPr anchor="ctr"/>
                </a:tc>
                <a:tc>
                  <a:txBody>
                    <a:bodyPr/>
                    <a:lstStyle/>
                    <a:p>
                      <a:pPr>
                        <a:lnSpc>
                          <a:spcPts val="2400"/>
                        </a:lnSpc>
                      </a:pPr>
                      <a:r>
                        <a:rPr lang="zh-CN" altLang="en-US" sz="1400" b="1" dirty="0">
                          <a:solidFill>
                            <a:srgbClr val="44546A"/>
                          </a:solidFill>
                          <a:latin typeface="+mn-ea"/>
                          <a:ea typeface="+mn-ea"/>
                        </a:rPr>
                        <a:t>思想政治工作应当坚持理论联系实际，定期分析师生员工的思想动态，坚持解决思想问题与解决实际问题相结合，注重人文关怀和心理疏导，区别不同层次，采取多种方式，推动思想政治工作传统优势和信息技术高度融合，增强思想政治工作的针对性、实效性。</a:t>
                      </a:r>
                    </a:p>
                  </a:txBody>
                  <a:tcPr anchor="ctr"/>
                </a:tc>
                <a:extLst>
                  <a:ext uri="{0D108BD9-81ED-4DB2-BD59-A6C34878D82A}">
                    <a16:rowId xmlns:a16="http://schemas.microsoft.com/office/drawing/2014/main" val="3025468976"/>
                  </a:ext>
                </a:extLst>
              </a:tr>
              <a:tr h="591503">
                <a:tc rowSpan="2">
                  <a:txBody>
                    <a:bodyPr/>
                    <a:lstStyle/>
                    <a:p>
                      <a:pPr algn="ctr"/>
                      <a:r>
                        <a:rPr lang="zh-CN" altLang="en-US" sz="1400" b="1" dirty="0">
                          <a:solidFill>
                            <a:srgbClr val="44546A"/>
                          </a:solidFill>
                          <a:latin typeface="+mn-ea"/>
                          <a:ea typeface="+mn-ea"/>
                        </a:rPr>
                        <a:t>领导</a:t>
                      </a:r>
                      <a:endParaRPr lang="en-US" altLang="zh-CN" sz="1400" b="1" dirty="0">
                        <a:solidFill>
                          <a:srgbClr val="44546A"/>
                        </a:solidFill>
                        <a:latin typeface="+mn-ea"/>
                        <a:ea typeface="+mn-ea"/>
                      </a:endParaRPr>
                    </a:p>
                    <a:p>
                      <a:pPr algn="ctr"/>
                      <a:r>
                        <a:rPr lang="zh-CN" altLang="en-US" sz="1400" b="1" dirty="0">
                          <a:solidFill>
                            <a:srgbClr val="44546A"/>
                          </a:solidFill>
                          <a:latin typeface="+mn-ea"/>
                          <a:ea typeface="+mn-ea"/>
                        </a:rPr>
                        <a:t>保障</a:t>
                      </a:r>
                    </a:p>
                  </a:txBody>
                  <a:tcPr anchor="ctr"/>
                </a:tc>
                <a:tc>
                  <a:txBody>
                    <a:bodyPr/>
                    <a:lstStyle/>
                    <a:p>
                      <a:pPr algn="ctr"/>
                      <a:r>
                        <a:rPr lang="en-US" altLang="zh-CN" sz="1400" b="1" kern="1200" dirty="0">
                          <a:solidFill>
                            <a:srgbClr val="44546A"/>
                          </a:solidFill>
                          <a:latin typeface="+mn-ea"/>
                          <a:ea typeface="+mn-ea"/>
                          <a:cs typeface="+mn-cs"/>
                        </a:rPr>
                        <a:t>17</a:t>
                      </a:r>
                      <a:endParaRPr lang="zh-CN" altLang="en-US" sz="1400" b="1" kern="1200" dirty="0">
                        <a:solidFill>
                          <a:srgbClr val="44546A"/>
                        </a:solidFill>
                        <a:latin typeface="+mn-ea"/>
                        <a:ea typeface="+mn-ea"/>
                        <a:cs typeface="+mn-cs"/>
                      </a:endParaRPr>
                    </a:p>
                  </a:txBody>
                  <a:tcPr anchor="ctr"/>
                </a:tc>
                <a:tc>
                  <a:txBody>
                    <a:bodyPr/>
                    <a:lstStyle/>
                    <a:p>
                      <a:pPr marL="0" marR="0" indent="0" algn="l" defTabSz="914400" rtl="0" eaLnBrk="1" fontAlgn="auto" latinLnBrk="0" hangingPunct="1">
                        <a:lnSpc>
                          <a:spcPts val="2400"/>
                        </a:lnSpc>
                        <a:spcBef>
                          <a:spcPts val="0"/>
                        </a:spcBef>
                        <a:spcAft>
                          <a:spcPts val="0"/>
                        </a:spcAft>
                        <a:buClrTx/>
                        <a:buSzTx/>
                        <a:buFontTx/>
                        <a:buNone/>
                        <a:tabLst/>
                        <a:defRPr/>
                      </a:pPr>
                      <a:r>
                        <a:rPr lang="zh-CN" altLang="en-US" sz="1400" b="1" kern="1200" dirty="0" smtClean="0">
                          <a:solidFill>
                            <a:srgbClr val="44546A"/>
                          </a:solidFill>
                          <a:latin typeface="+mn-ea"/>
                          <a:ea typeface="+mn-ea"/>
                          <a:cs typeface="+mn-cs"/>
                        </a:rPr>
                        <a:t>每个院（系）至少配备</a:t>
                      </a:r>
                      <a:r>
                        <a:rPr lang="en-US" altLang="zh-CN" sz="1400" b="1" kern="1200" dirty="0" smtClean="0">
                          <a:solidFill>
                            <a:srgbClr val="44546A"/>
                          </a:solidFill>
                          <a:latin typeface="+mn-ea"/>
                          <a:ea typeface="+mn-ea"/>
                          <a:cs typeface="+mn-cs"/>
                        </a:rPr>
                        <a:t>1</a:t>
                      </a:r>
                      <a:r>
                        <a:rPr lang="zh-CN" altLang="en-US" sz="1400" b="1" kern="1200" dirty="0" smtClean="0">
                          <a:solidFill>
                            <a:srgbClr val="44546A"/>
                          </a:solidFill>
                          <a:latin typeface="+mn-ea"/>
                          <a:ea typeface="+mn-ea"/>
                          <a:cs typeface="+mn-cs"/>
                        </a:rPr>
                        <a:t>至</a:t>
                      </a:r>
                      <a:r>
                        <a:rPr lang="en-US" altLang="zh-CN" sz="1400" b="1" kern="1200" dirty="0" smtClean="0">
                          <a:solidFill>
                            <a:srgbClr val="44546A"/>
                          </a:solidFill>
                          <a:latin typeface="+mn-ea"/>
                          <a:ea typeface="+mn-ea"/>
                          <a:cs typeface="+mn-cs"/>
                        </a:rPr>
                        <a:t>2</a:t>
                      </a:r>
                      <a:r>
                        <a:rPr lang="zh-CN" altLang="en-US" sz="1400" b="1" kern="1200" dirty="0" smtClean="0">
                          <a:solidFill>
                            <a:srgbClr val="44546A"/>
                          </a:solidFill>
                          <a:latin typeface="+mn-ea"/>
                          <a:ea typeface="+mn-ea"/>
                          <a:cs typeface="+mn-cs"/>
                        </a:rPr>
                        <a:t>名专职组织员。</a:t>
                      </a:r>
                    </a:p>
                  </a:txBody>
                  <a:tcPr anchor="ctr"/>
                </a:tc>
                <a:extLst>
                  <a:ext uri="{0D108BD9-81ED-4DB2-BD59-A6C34878D82A}">
                    <a16:rowId xmlns:a16="http://schemas.microsoft.com/office/drawing/2014/main" val="3852745309"/>
                  </a:ext>
                </a:extLst>
              </a:tr>
              <a:tr h="591503">
                <a:tc vMerge="1">
                  <a:txBody>
                    <a:bodyPr/>
                    <a:lstStyle/>
                    <a:p>
                      <a:pPr algn="ctr"/>
                      <a:endParaRPr lang="zh-CN" altLang="en-US" sz="1400" b="1" dirty="0">
                        <a:solidFill>
                          <a:srgbClr val="44546A"/>
                        </a:solidFill>
                        <a:latin typeface="+mn-ea"/>
                        <a:ea typeface="+mn-ea"/>
                      </a:endParaRPr>
                    </a:p>
                  </a:txBody>
                  <a:tcPr anchor="ctr"/>
                </a:tc>
                <a:tc>
                  <a:txBody>
                    <a:bodyPr/>
                    <a:lstStyle/>
                    <a:p>
                      <a:pPr algn="ctr"/>
                      <a:r>
                        <a:rPr lang="en-US" altLang="zh-CN" sz="1400" b="1" kern="1200" dirty="0" smtClean="0">
                          <a:solidFill>
                            <a:srgbClr val="44546A"/>
                          </a:solidFill>
                          <a:latin typeface="+mn-ea"/>
                          <a:ea typeface="+mn-ea"/>
                          <a:cs typeface="+mn-cs"/>
                        </a:rPr>
                        <a:t>18</a:t>
                      </a:r>
                      <a:endParaRPr lang="zh-CN" altLang="en-US" sz="1400" b="1" kern="1200" dirty="0">
                        <a:solidFill>
                          <a:srgbClr val="44546A"/>
                        </a:solidFill>
                        <a:latin typeface="+mn-ea"/>
                        <a:ea typeface="+mn-ea"/>
                        <a:cs typeface="+mn-cs"/>
                      </a:endParaRPr>
                    </a:p>
                  </a:txBody>
                  <a:tcPr anchor="ctr"/>
                </a:tc>
                <a:tc>
                  <a:txBody>
                    <a:bodyPr/>
                    <a:lstStyle/>
                    <a:p>
                      <a:pPr marL="0" marR="0" indent="0" algn="l" defTabSz="914400" rtl="0" eaLnBrk="1" fontAlgn="auto" latinLnBrk="0" hangingPunct="1">
                        <a:lnSpc>
                          <a:spcPts val="2400"/>
                        </a:lnSpc>
                        <a:spcBef>
                          <a:spcPts val="0"/>
                        </a:spcBef>
                        <a:spcAft>
                          <a:spcPts val="0"/>
                        </a:spcAft>
                        <a:buClrTx/>
                        <a:buSzTx/>
                        <a:buFontTx/>
                        <a:buNone/>
                        <a:tabLst/>
                        <a:defRPr/>
                      </a:pPr>
                      <a:r>
                        <a:rPr lang="zh-CN" altLang="en-US" sz="1400" b="1" kern="1200" dirty="0" smtClean="0">
                          <a:solidFill>
                            <a:srgbClr val="44546A"/>
                          </a:solidFill>
                          <a:latin typeface="+mn-ea"/>
                          <a:ea typeface="+mn-ea"/>
                          <a:cs typeface="+mn-cs"/>
                        </a:rPr>
                        <a:t>开展党组织书记抓基层党建述职评议考核工作，强化考核结果运用。</a:t>
                      </a:r>
                    </a:p>
                  </a:txBody>
                  <a:tcPr anchor="ctr"/>
                </a:tc>
                <a:extLst>
                  <a:ext uri="{0D108BD9-81ED-4DB2-BD59-A6C34878D82A}">
                    <a16:rowId xmlns:a16="http://schemas.microsoft.com/office/drawing/2014/main" val="3255268340"/>
                  </a:ext>
                </a:extLst>
              </a:tr>
            </a:tbl>
          </a:graphicData>
        </a:graphic>
      </p:graphicFrame>
    </p:spTree>
    <p:extLst>
      <p:ext uri="{BB962C8B-B14F-4D97-AF65-F5344CB8AC3E}">
        <p14:creationId xmlns:p14="http://schemas.microsoft.com/office/powerpoint/2010/main" val="36123615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占位符 12">
            <a:extLst>
              <a:ext uri="{FF2B5EF4-FFF2-40B4-BE49-F238E27FC236}">
                <a16:creationId xmlns:a16="http://schemas.microsoft.com/office/drawing/2014/main" id="{F9C5D1A1-6034-44EA-B2E2-0F02EF578E95}"/>
              </a:ext>
            </a:extLst>
          </p:cNvPr>
          <p:cNvSpPr>
            <a:spLocks noGrp="1"/>
          </p:cNvSpPr>
          <p:nvPr>
            <p:ph type="body" sz="quarter" idx="11"/>
          </p:nvPr>
        </p:nvSpPr>
        <p:spPr/>
        <p:txBody>
          <a:bodyPr/>
          <a:lstStyle/>
          <a:p>
            <a:r>
              <a:rPr lang="zh-CN" altLang="en-US" spc="600" dirty="0"/>
              <a:t>谢谢大家</a:t>
            </a:r>
          </a:p>
        </p:txBody>
      </p:sp>
    </p:spTree>
    <p:extLst>
      <p:ext uri="{BB962C8B-B14F-4D97-AF65-F5344CB8AC3E}">
        <p14:creationId xmlns:p14="http://schemas.microsoft.com/office/powerpoint/2010/main" val="686727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7719857" cy="598488"/>
          </a:xfrm>
        </p:spPr>
        <p:txBody>
          <a:bodyPr/>
          <a:lstStyle/>
          <a:p>
            <a:r>
              <a:rPr lang="zh-CN" altLang="en-US" sz="2000" dirty="0"/>
              <a:t>一、修订工作简要介绍</a:t>
            </a:r>
          </a:p>
        </p:txBody>
      </p:sp>
      <p:sp>
        <p:nvSpPr>
          <p:cNvPr id="10" name="矩形 9">
            <a:extLst>
              <a:ext uri="{FF2B5EF4-FFF2-40B4-BE49-F238E27FC236}">
                <a16:creationId xmlns:a16="http://schemas.microsoft.com/office/drawing/2014/main" id="{EB37ECFA-238E-4B0B-8FEA-C8B72D33FDC4}"/>
              </a:ext>
            </a:extLst>
          </p:cNvPr>
          <p:cNvSpPr/>
          <p:nvPr/>
        </p:nvSpPr>
        <p:spPr>
          <a:xfrm>
            <a:off x="348790" y="1484313"/>
            <a:ext cx="11501834" cy="5076825"/>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ctr">
            <a:noAutofit/>
          </a:bodyPr>
          <a:lstStyle/>
          <a:p>
            <a:pPr lvl="0" indent="457200" algn="just">
              <a:lnSpc>
                <a:spcPts val="3200"/>
              </a:lnSpc>
              <a:defRPr/>
            </a:pPr>
            <a:r>
              <a:rPr lang="zh-CN" altLang="en-US" sz="1600" b="1" dirty="0">
                <a:solidFill>
                  <a:srgbClr val="C00000"/>
                </a:solidFill>
                <a:latin typeface="+mn-ea"/>
              </a:rPr>
              <a:t>制度的生命力在于执行。</a:t>
            </a:r>
            <a:r>
              <a:rPr lang="zh-CN" altLang="en-US" sz="1600" b="1" dirty="0">
                <a:solidFill>
                  <a:srgbClr val="44546A"/>
                </a:solidFill>
                <a:latin typeface="+mn-ea"/>
              </a:rPr>
              <a:t>党中央在印发</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的通知中，对学习宣传贯彻</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提出了明确要求，各级党组织要认真抓好落实，把高校党的建设摆在突出位置来抓，采取有力有效措施，健全完善高校党的</a:t>
            </a:r>
            <a:r>
              <a:rPr lang="zh-CN" altLang="en-US" sz="1600" b="1" dirty="0">
                <a:solidFill>
                  <a:srgbClr val="C00000"/>
                </a:solidFill>
                <a:latin typeface="+mn-ea"/>
              </a:rPr>
              <a:t>组织体系、制度体系和工作机制</a:t>
            </a:r>
            <a:r>
              <a:rPr lang="zh-CN" altLang="en-US" sz="1600" b="1" dirty="0">
                <a:solidFill>
                  <a:srgbClr val="44546A"/>
                </a:solidFill>
                <a:latin typeface="+mn-ea"/>
              </a:rPr>
              <a:t>，推动高校党建与高等教育事业发展深度融合，以高质量的党建引领推动高校为党育人为国育才、实现高质量发展。</a:t>
            </a:r>
            <a:endParaRPr lang="en-US" altLang="zh-CN" sz="1600" b="1" dirty="0">
              <a:solidFill>
                <a:srgbClr val="44546A"/>
              </a:solidFill>
              <a:latin typeface="+mn-ea"/>
            </a:endParaRPr>
          </a:p>
          <a:p>
            <a:pPr lvl="0" indent="457200" algn="just">
              <a:lnSpc>
                <a:spcPts val="3200"/>
              </a:lnSpc>
              <a:defRPr/>
            </a:pPr>
            <a:r>
              <a:rPr lang="zh-CN" altLang="en-US" sz="1600" b="1" dirty="0">
                <a:solidFill>
                  <a:srgbClr val="44546A"/>
                </a:solidFill>
                <a:latin typeface="+mn-ea"/>
              </a:rPr>
              <a:t>各地各有关部门和高校要把学习宣传贯彻</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作为一项重要任务，通过各种媒介广泛</a:t>
            </a:r>
            <a:r>
              <a:rPr lang="zh-CN" altLang="en-US" sz="1600" b="1" dirty="0">
                <a:solidFill>
                  <a:srgbClr val="C00000"/>
                </a:solidFill>
                <a:latin typeface="+mn-ea"/>
              </a:rPr>
              <a:t>宣传解读</a:t>
            </a:r>
            <a:r>
              <a:rPr lang="zh-CN" altLang="en-US" sz="1600" b="1" dirty="0">
                <a:solidFill>
                  <a:srgbClr val="44546A"/>
                </a:solidFill>
                <a:latin typeface="+mn-ea"/>
              </a:rPr>
              <a:t>，使高校各级党组织、广大党员干部师生深入领会</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精神，全面掌握</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内容，严格遵守和执行</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规定。</a:t>
            </a:r>
            <a:endParaRPr lang="en-US" altLang="zh-CN" sz="1600" b="1" dirty="0">
              <a:solidFill>
                <a:srgbClr val="44546A"/>
              </a:solidFill>
              <a:latin typeface="+mn-ea"/>
            </a:endParaRPr>
          </a:p>
          <a:p>
            <a:pPr lvl="0" indent="457200" algn="just">
              <a:lnSpc>
                <a:spcPts val="3200"/>
              </a:lnSpc>
              <a:defRPr/>
            </a:pPr>
            <a:r>
              <a:rPr lang="zh-CN" altLang="en-US" sz="1600" b="1" dirty="0">
                <a:solidFill>
                  <a:srgbClr val="44546A"/>
                </a:solidFill>
                <a:latin typeface="+mn-ea"/>
              </a:rPr>
              <a:t>要认真组织开展</a:t>
            </a:r>
            <a:r>
              <a:rPr lang="zh-CN" altLang="en-US" sz="1600" b="1" dirty="0">
                <a:solidFill>
                  <a:srgbClr val="C00000"/>
                </a:solidFill>
                <a:latin typeface="+mn-ea"/>
              </a:rPr>
              <a:t>学习培训</a:t>
            </a:r>
            <a:r>
              <a:rPr lang="zh-CN" altLang="en-US" sz="1600" b="1" dirty="0">
                <a:solidFill>
                  <a:srgbClr val="44546A"/>
                </a:solidFill>
                <a:latin typeface="+mn-ea"/>
              </a:rPr>
              <a:t>，把</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纳入党委（党组）理论学习中心组学习内容和党校（行政学院）教育课程，纳入高校</a:t>
            </a:r>
            <a:r>
              <a:rPr lang="zh-CN" altLang="en-US" sz="1600" b="1" dirty="0">
                <a:solidFill>
                  <a:srgbClr val="C00000"/>
                </a:solidFill>
                <a:latin typeface="+mn-ea"/>
              </a:rPr>
              <a:t>“三会一课”</a:t>
            </a:r>
            <a:r>
              <a:rPr lang="zh-CN" altLang="en-US" sz="1600" b="1" dirty="0">
                <a:solidFill>
                  <a:srgbClr val="44546A"/>
                </a:solidFill>
                <a:latin typeface="+mn-ea"/>
              </a:rPr>
              <a:t>、教师集中学习等，对高校专职党务工作者和思想政治工作人员进行</a:t>
            </a:r>
            <a:r>
              <a:rPr lang="zh-CN" altLang="en-US" sz="1600" b="1" dirty="0">
                <a:solidFill>
                  <a:srgbClr val="C00000"/>
                </a:solidFill>
                <a:latin typeface="+mn-ea"/>
              </a:rPr>
              <a:t>专题培训</a:t>
            </a:r>
            <a:r>
              <a:rPr lang="zh-CN" altLang="en-US" sz="1600" b="1" dirty="0">
                <a:solidFill>
                  <a:srgbClr val="44546A"/>
                </a:solidFill>
                <a:latin typeface="+mn-ea"/>
              </a:rPr>
              <a:t>，提高做好高校基层党组织工作的能力本领。</a:t>
            </a:r>
            <a:endParaRPr lang="en-US" altLang="zh-CN" sz="1600" b="1" dirty="0">
              <a:solidFill>
                <a:srgbClr val="44546A"/>
              </a:solidFill>
              <a:latin typeface="+mn-ea"/>
            </a:endParaRPr>
          </a:p>
          <a:p>
            <a:pPr lvl="0" indent="457200" algn="just">
              <a:lnSpc>
                <a:spcPts val="3200"/>
              </a:lnSpc>
              <a:defRPr/>
            </a:pPr>
            <a:r>
              <a:rPr lang="zh-CN" altLang="en-US" sz="1600" b="1" dirty="0">
                <a:solidFill>
                  <a:srgbClr val="44546A"/>
                </a:solidFill>
                <a:latin typeface="+mn-ea"/>
              </a:rPr>
              <a:t>要加强对</a:t>
            </a:r>
            <a:r>
              <a:rPr lang="en-US" altLang="zh-CN" sz="1600" b="1" dirty="0">
                <a:solidFill>
                  <a:srgbClr val="44546A"/>
                </a:solidFill>
                <a:latin typeface="+mn-ea"/>
              </a:rPr>
              <a:t>《</a:t>
            </a:r>
            <a:r>
              <a:rPr lang="zh-CN" altLang="en-US" sz="1600" b="1" dirty="0">
                <a:solidFill>
                  <a:srgbClr val="44546A"/>
                </a:solidFill>
                <a:latin typeface="+mn-ea"/>
              </a:rPr>
              <a:t>条例</a:t>
            </a:r>
            <a:r>
              <a:rPr lang="en-US" altLang="zh-CN" sz="1600" b="1" dirty="0">
                <a:solidFill>
                  <a:srgbClr val="44546A"/>
                </a:solidFill>
                <a:latin typeface="+mn-ea"/>
              </a:rPr>
              <a:t>》</a:t>
            </a:r>
            <a:r>
              <a:rPr lang="zh-CN" altLang="en-US" sz="1600" b="1" dirty="0">
                <a:solidFill>
                  <a:srgbClr val="44546A"/>
                </a:solidFill>
                <a:latin typeface="+mn-ea"/>
              </a:rPr>
              <a:t>贯彻执行情况的监督检查，总结经验，注重发现和解决工作中存在的问题。</a:t>
            </a:r>
            <a:endParaRPr lang="en-US" altLang="zh-CN" sz="1600" b="1" dirty="0">
              <a:solidFill>
                <a:srgbClr val="44546A"/>
              </a:solidFill>
              <a:latin typeface="+mn-ea"/>
            </a:endParaRPr>
          </a:p>
        </p:txBody>
      </p:sp>
      <p:sp>
        <p:nvSpPr>
          <p:cNvPr id="12" name="矩形 11">
            <a:extLst>
              <a:ext uri="{FF2B5EF4-FFF2-40B4-BE49-F238E27FC236}">
                <a16:creationId xmlns:a16="http://schemas.microsoft.com/office/drawing/2014/main" id="{95BBB88B-591E-4746-8E81-7295960227D7}"/>
              </a:ext>
            </a:extLst>
          </p:cNvPr>
          <p:cNvSpPr/>
          <p:nvPr/>
        </p:nvSpPr>
        <p:spPr>
          <a:xfrm>
            <a:off x="348790" y="987641"/>
            <a:ext cx="11273234" cy="453457"/>
          </a:xfrm>
          <a:prstGeom prst="rect">
            <a:avLst/>
          </a:prstGeom>
          <a:noFill/>
          <a:ln>
            <a:noFill/>
          </a:ln>
        </p:spPr>
        <p:txBody>
          <a:bodyPr wrap="square">
            <a:spAutoFit/>
          </a:bodyPr>
          <a:lstStyle/>
          <a:p>
            <a:pPr indent="457200">
              <a:lnSpc>
                <a:spcPct val="130000"/>
              </a:lnSpc>
            </a:pPr>
            <a:r>
              <a:rPr lang="en-US" altLang="zh-CN" sz="2000" b="1" dirty="0">
                <a:solidFill>
                  <a:srgbClr val="C00000"/>
                </a:solidFill>
                <a:latin typeface="+mj-ea"/>
              </a:rPr>
              <a:t>5. </a:t>
            </a:r>
            <a:r>
              <a:rPr lang="zh-CN" altLang="en-US" sz="2000" b="1" dirty="0">
                <a:solidFill>
                  <a:srgbClr val="C00000"/>
                </a:solidFill>
                <a:latin typeface="+mj-ea"/>
              </a:rPr>
              <a:t>学习宣传贯彻</a:t>
            </a:r>
            <a:r>
              <a:rPr lang="en-US" altLang="zh-CN" sz="2000" b="1" dirty="0">
                <a:solidFill>
                  <a:srgbClr val="C00000"/>
                </a:solidFill>
                <a:latin typeface="+mj-ea"/>
              </a:rPr>
              <a:t>《</a:t>
            </a:r>
            <a:r>
              <a:rPr lang="zh-CN" altLang="en-US" sz="2000" b="1" dirty="0">
                <a:solidFill>
                  <a:srgbClr val="C00000"/>
                </a:solidFill>
                <a:latin typeface="+mj-ea"/>
              </a:rPr>
              <a:t>条例</a:t>
            </a:r>
            <a:r>
              <a:rPr lang="en-US" altLang="zh-CN" sz="2000" b="1" dirty="0">
                <a:solidFill>
                  <a:srgbClr val="C00000"/>
                </a:solidFill>
                <a:latin typeface="+mj-ea"/>
              </a:rPr>
              <a:t>》</a:t>
            </a:r>
            <a:r>
              <a:rPr lang="zh-CN" altLang="en-US" sz="2000" b="1" dirty="0">
                <a:solidFill>
                  <a:srgbClr val="C00000"/>
                </a:solidFill>
                <a:latin typeface="+mj-ea"/>
              </a:rPr>
              <a:t>的相关要求</a:t>
            </a:r>
            <a:endParaRPr lang="zh-CN" altLang="en-US" sz="2000" b="1" dirty="0">
              <a:solidFill>
                <a:srgbClr val="C00000"/>
              </a:solidFill>
              <a:latin typeface="+mj-ea"/>
              <a:ea typeface="+mj-ea"/>
            </a:endParaRPr>
          </a:p>
        </p:txBody>
      </p:sp>
    </p:spTree>
    <p:extLst>
      <p:ext uri="{BB962C8B-B14F-4D97-AF65-F5344CB8AC3E}">
        <p14:creationId xmlns:p14="http://schemas.microsoft.com/office/powerpoint/2010/main" val="24696983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 name="图片占位符 95" descr="图片包含 天空, 泰迪熊, 熊, 建筑物&#10;&#10;自动生成的说明"/>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816" r="18816"/>
          <a:stretch>
            <a:fillRect/>
          </a:stretch>
        </p:blipFill>
        <p:spPr>
          <a:xfrm>
            <a:off x="5772150" y="9331"/>
            <a:ext cx="6419850" cy="6858000"/>
          </a:xfrm>
        </p:spPr>
      </p:pic>
      <p:sp>
        <p:nvSpPr>
          <p:cNvPr id="63" name="矩形 62"/>
          <p:cNvSpPr/>
          <p:nvPr/>
        </p:nvSpPr>
        <p:spPr>
          <a:xfrm>
            <a:off x="6427954" y="1490011"/>
            <a:ext cx="5402095" cy="7200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44546A"/>
                </a:solidFill>
              </a:rPr>
              <a:t>修订工作简要介绍</a:t>
            </a:r>
          </a:p>
        </p:txBody>
      </p:sp>
      <p:grpSp>
        <p:nvGrpSpPr>
          <p:cNvPr id="75" name="组合 74"/>
          <p:cNvGrpSpPr/>
          <p:nvPr/>
        </p:nvGrpSpPr>
        <p:grpSpPr>
          <a:xfrm>
            <a:off x="5316706" y="1490011"/>
            <a:ext cx="720000" cy="720000"/>
            <a:chOff x="5412150" y="1180600"/>
            <a:chExt cx="720000" cy="720000"/>
          </a:xfrm>
          <a:effectLst>
            <a:outerShdw blurRad="63500" sx="102000" sy="102000" algn="ctr" rotWithShape="0">
              <a:prstClr val="black">
                <a:alpha val="40000"/>
              </a:prstClr>
            </a:outerShdw>
          </a:effectLst>
        </p:grpSpPr>
        <p:sp>
          <p:nvSpPr>
            <p:cNvPr id="61" name="矩形 60"/>
            <p:cNvSpPr/>
            <p:nvPr/>
          </p:nvSpPr>
          <p:spPr>
            <a:xfrm>
              <a:off x="5412150" y="1180600"/>
              <a:ext cx="720000" cy="72000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一</a:t>
              </a:r>
            </a:p>
          </p:txBody>
        </p:sp>
        <p:sp>
          <p:nvSpPr>
            <p:cNvPr id="64" name="矩形 63"/>
            <p:cNvSpPr/>
            <p:nvPr/>
          </p:nvSpPr>
          <p:spPr>
            <a:xfrm>
              <a:off x="5412150" y="1810600"/>
              <a:ext cx="720000" cy="90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74" name="组合 73"/>
          <p:cNvGrpSpPr/>
          <p:nvPr/>
        </p:nvGrpSpPr>
        <p:grpSpPr>
          <a:xfrm>
            <a:off x="5316706" y="4869349"/>
            <a:ext cx="720000" cy="720000"/>
            <a:chOff x="5412150" y="2260600"/>
            <a:chExt cx="720000" cy="720000"/>
          </a:xfrm>
          <a:effectLst>
            <a:outerShdw blurRad="63500" sx="102000" sy="102000" algn="ctr" rotWithShape="0">
              <a:prstClr val="black">
                <a:alpha val="40000"/>
              </a:prstClr>
            </a:outerShdw>
          </a:effectLst>
        </p:grpSpPr>
        <p:sp>
          <p:nvSpPr>
            <p:cNvPr id="58" name="矩形 57"/>
            <p:cNvSpPr/>
            <p:nvPr/>
          </p:nvSpPr>
          <p:spPr>
            <a:xfrm>
              <a:off x="5412150" y="2260600"/>
              <a:ext cx="720000" cy="72000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三</a:t>
              </a:r>
            </a:p>
          </p:txBody>
        </p:sp>
        <p:sp>
          <p:nvSpPr>
            <p:cNvPr id="67" name="矩形 66"/>
            <p:cNvSpPr/>
            <p:nvPr/>
          </p:nvSpPr>
          <p:spPr>
            <a:xfrm>
              <a:off x="5412150" y="2890600"/>
              <a:ext cx="720000" cy="90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70" name="矩形 69"/>
          <p:cNvSpPr/>
          <p:nvPr/>
        </p:nvSpPr>
        <p:spPr>
          <a:xfrm>
            <a:off x="6427954" y="4869349"/>
            <a:ext cx="5402095" cy="7200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accent2"/>
                </a:solidFill>
              </a:rPr>
              <a:t>基层党组织</a:t>
            </a:r>
            <a:r>
              <a:rPr lang="zh-CN" altLang="en-US" sz="2800" b="1" dirty="0">
                <a:solidFill>
                  <a:schemeClr val="accent2"/>
                </a:solidFill>
              </a:rPr>
              <a:t>工作重点要求</a:t>
            </a:r>
          </a:p>
        </p:txBody>
      </p:sp>
      <p:sp>
        <p:nvSpPr>
          <p:cNvPr id="19" name="矩形 18"/>
          <p:cNvSpPr/>
          <p:nvPr/>
        </p:nvSpPr>
        <p:spPr>
          <a:xfrm>
            <a:off x="6427954" y="3179680"/>
            <a:ext cx="5402095" cy="7200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rgbClr val="C00000"/>
                </a:solidFill>
              </a:rPr>
              <a:t>新旧版本对照学习</a:t>
            </a:r>
          </a:p>
        </p:txBody>
      </p:sp>
      <p:grpSp>
        <p:nvGrpSpPr>
          <p:cNvPr id="20" name="组合 19"/>
          <p:cNvGrpSpPr/>
          <p:nvPr/>
        </p:nvGrpSpPr>
        <p:grpSpPr>
          <a:xfrm>
            <a:off x="5316706" y="3179680"/>
            <a:ext cx="720000" cy="720000"/>
            <a:chOff x="5412150" y="1180600"/>
            <a:chExt cx="720000" cy="720000"/>
          </a:xfrm>
          <a:effectLst>
            <a:outerShdw blurRad="63500" sx="102000" sy="102000" algn="ctr" rotWithShape="0">
              <a:prstClr val="black">
                <a:alpha val="40000"/>
              </a:prstClr>
            </a:outerShdw>
          </a:effectLst>
        </p:grpSpPr>
        <p:sp>
          <p:nvSpPr>
            <p:cNvPr id="21" name="矩形 20"/>
            <p:cNvSpPr/>
            <p:nvPr/>
          </p:nvSpPr>
          <p:spPr>
            <a:xfrm>
              <a:off x="5412150" y="1180600"/>
              <a:ext cx="720000" cy="720000"/>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二</a:t>
              </a:r>
            </a:p>
          </p:txBody>
        </p:sp>
        <p:sp>
          <p:nvSpPr>
            <p:cNvPr id="22" name="矩形 21"/>
            <p:cNvSpPr/>
            <p:nvPr/>
          </p:nvSpPr>
          <p:spPr>
            <a:xfrm>
              <a:off x="5412150" y="1810600"/>
              <a:ext cx="720000" cy="90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extLst>
      <p:ext uri="{BB962C8B-B14F-4D97-AF65-F5344CB8AC3E}">
        <p14:creationId xmlns:p14="http://schemas.microsoft.com/office/powerpoint/2010/main" val="41169680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11"/>
          </p:nvPr>
        </p:nvSpPr>
        <p:spPr>
          <a:xfrm>
            <a:off x="1075351" y="43657"/>
            <a:ext cx="8690441" cy="598488"/>
          </a:xfrm>
        </p:spPr>
        <p:txBody>
          <a:bodyPr/>
          <a:lstStyle/>
          <a:p>
            <a:r>
              <a:rPr lang="zh-CN" altLang="en-US" sz="2000" dirty="0"/>
              <a:t>二、新旧版本对照学习</a:t>
            </a:r>
          </a:p>
        </p:txBody>
      </p:sp>
      <p:sp>
        <p:nvSpPr>
          <p:cNvPr id="10" name="矩形 9">
            <a:extLst>
              <a:ext uri="{FF2B5EF4-FFF2-40B4-BE49-F238E27FC236}">
                <a16:creationId xmlns:a16="http://schemas.microsoft.com/office/drawing/2014/main" id="{EB37ECFA-238E-4B0B-8FEA-C8B72D33FDC4}"/>
              </a:ext>
            </a:extLst>
          </p:cNvPr>
          <p:cNvSpPr/>
          <p:nvPr/>
        </p:nvSpPr>
        <p:spPr>
          <a:xfrm>
            <a:off x="348790" y="2007476"/>
            <a:ext cx="5567823" cy="4553662"/>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indent="457200" algn="just">
              <a:lnSpc>
                <a:spcPct val="150000"/>
              </a:lnSpc>
              <a:defRPr/>
            </a:pPr>
            <a:endParaRPr lang="en-US" altLang="zh-CN" dirty="0" smtClean="0">
              <a:solidFill>
                <a:srgbClr val="44546A"/>
              </a:solidFill>
              <a:latin typeface="+mn-ea"/>
            </a:endParaRPr>
          </a:p>
          <a:p>
            <a:pPr indent="457200" algn="just">
              <a:lnSpc>
                <a:spcPct val="150000"/>
              </a:lnSpc>
              <a:defRPr/>
            </a:pPr>
            <a:r>
              <a:rPr lang="zh-CN" altLang="en-US" dirty="0" smtClean="0">
                <a:solidFill>
                  <a:srgbClr val="C00000"/>
                </a:solidFill>
                <a:latin typeface="+mn-ea"/>
              </a:rPr>
              <a:t>说明：新增</a:t>
            </a:r>
            <a:r>
              <a:rPr lang="zh-CN" altLang="en-US" dirty="0">
                <a:solidFill>
                  <a:srgbClr val="C00000"/>
                </a:solidFill>
                <a:latin typeface="+mn-ea"/>
              </a:rPr>
              <a:t>内容以</a:t>
            </a:r>
            <a:r>
              <a:rPr lang="zh-CN" altLang="en-US" b="1" u="sng" dirty="0">
                <a:solidFill>
                  <a:srgbClr val="C00000"/>
                </a:solidFill>
                <a:latin typeface="+mn-ea"/>
              </a:rPr>
              <a:t>下划线加</a:t>
            </a:r>
            <a:r>
              <a:rPr lang="zh-CN" altLang="en-US" b="1" u="sng" dirty="0" smtClean="0">
                <a:solidFill>
                  <a:srgbClr val="C00000"/>
                </a:solidFill>
                <a:latin typeface="+mn-ea"/>
              </a:rPr>
              <a:t>粗</a:t>
            </a:r>
            <a:r>
              <a:rPr lang="zh-CN" altLang="en-US" dirty="0" smtClean="0">
                <a:solidFill>
                  <a:srgbClr val="C00000"/>
                </a:solidFill>
                <a:latin typeface="+mn-ea"/>
              </a:rPr>
              <a:t>标注</a:t>
            </a:r>
            <a:endParaRPr lang="en-US" altLang="zh-CN" dirty="0">
              <a:solidFill>
                <a:srgbClr val="C00000"/>
              </a:solidFill>
              <a:latin typeface="+mn-ea"/>
            </a:endParaRPr>
          </a:p>
          <a:p>
            <a:pPr lvl="0" indent="457200" algn="just">
              <a:lnSpc>
                <a:spcPct val="150000"/>
              </a:lnSpc>
              <a:defRPr/>
            </a:pPr>
            <a:endParaRPr lang="en-US" altLang="zh-CN" b="1" dirty="0" smtClean="0">
              <a:solidFill>
                <a:srgbClr val="44546A"/>
              </a:solidFill>
              <a:latin typeface="+mn-ea"/>
            </a:endParaRPr>
          </a:p>
          <a:p>
            <a:pPr lvl="0" indent="457200" algn="just">
              <a:lnSpc>
                <a:spcPct val="150000"/>
              </a:lnSpc>
              <a:defRPr/>
            </a:pPr>
            <a:r>
              <a:rPr lang="zh-CN" altLang="en-US" b="1" dirty="0" smtClean="0">
                <a:solidFill>
                  <a:srgbClr val="44546A"/>
                </a:solidFill>
                <a:latin typeface="+mn-ea"/>
              </a:rPr>
              <a:t>第一条  </a:t>
            </a:r>
            <a:r>
              <a:rPr lang="zh-CN" altLang="en-US" b="1" u="heavy" dirty="0" smtClean="0">
                <a:solidFill>
                  <a:srgbClr val="44546A"/>
                </a:solidFill>
                <a:latin typeface="+mn-ea"/>
              </a:rPr>
              <a:t>为了</a:t>
            </a:r>
            <a:r>
              <a:rPr lang="zh-CN" altLang="en-US" b="1" u="heavy" dirty="0">
                <a:solidFill>
                  <a:srgbClr val="44546A"/>
                </a:solidFill>
                <a:latin typeface="+mn-ea"/>
              </a:rPr>
              <a:t>深入贯彻习近平新时代中国特色社会主义思想，贯彻落实新时代党的建设总要求和新时代党的组织路线，坚持和加强</a:t>
            </a:r>
            <a:r>
              <a:rPr lang="zh-CN" altLang="en-US" dirty="0">
                <a:solidFill>
                  <a:srgbClr val="44546A"/>
                </a:solidFill>
                <a:latin typeface="+mn-ea"/>
              </a:rPr>
              <a:t>党对普通高等学校（以下简称高校）的</a:t>
            </a:r>
            <a:r>
              <a:rPr lang="zh-CN" altLang="en-US" b="1" u="heavy" dirty="0">
                <a:solidFill>
                  <a:srgbClr val="44546A"/>
                </a:solidFill>
                <a:latin typeface="+mn-ea"/>
              </a:rPr>
              <a:t>全面</a:t>
            </a:r>
            <a:r>
              <a:rPr lang="zh-CN" altLang="en-US" dirty="0">
                <a:solidFill>
                  <a:srgbClr val="44546A"/>
                </a:solidFill>
                <a:latin typeface="+mn-ea"/>
              </a:rPr>
              <a:t>领导，加强和改进高校党的建设，</a:t>
            </a:r>
            <a:r>
              <a:rPr lang="zh-CN" altLang="en-US" b="1" u="heavy" dirty="0">
                <a:solidFill>
                  <a:srgbClr val="44546A"/>
                </a:solidFill>
                <a:latin typeface="+mn-ea"/>
              </a:rPr>
              <a:t>扎根中国大地</a:t>
            </a:r>
            <a:r>
              <a:rPr lang="zh-CN" altLang="en-US" dirty="0">
                <a:solidFill>
                  <a:srgbClr val="44546A"/>
                </a:solidFill>
                <a:latin typeface="+mn-ea"/>
              </a:rPr>
              <a:t>办好中国特色社会主义大学，根据</a:t>
            </a:r>
            <a:r>
              <a:rPr lang="en-US" altLang="zh-CN" dirty="0">
                <a:solidFill>
                  <a:srgbClr val="44546A"/>
                </a:solidFill>
                <a:latin typeface="+mn-ea"/>
              </a:rPr>
              <a:t>《</a:t>
            </a:r>
            <a:r>
              <a:rPr lang="zh-CN" altLang="en-US" dirty="0">
                <a:solidFill>
                  <a:srgbClr val="44546A"/>
                </a:solidFill>
                <a:latin typeface="+mn-ea"/>
              </a:rPr>
              <a:t>中国共产党章程</a:t>
            </a:r>
            <a:r>
              <a:rPr lang="en-US" altLang="zh-CN" dirty="0">
                <a:solidFill>
                  <a:srgbClr val="44546A"/>
                </a:solidFill>
                <a:latin typeface="+mn-ea"/>
              </a:rPr>
              <a:t>》</a:t>
            </a:r>
            <a:r>
              <a:rPr lang="zh-CN" altLang="en-US" dirty="0">
                <a:solidFill>
                  <a:srgbClr val="44546A"/>
                </a:solidFill>
                <a:latin typeface="+mn-ea"/>
              </a:rPr>
              <a:t>和有关法律，制定本条例。</a:t>
            </a:r>
            <a:endParaRPr lang="en-US" altLang="zh-CN" dirty="0">
              <a:solidFill>
                <a:srgbClr val="44546A"/>
              </a:solidFill>
              <a:latin typeface="+mn-ea"/>
            </a:endParaRPr>
          </a:p>
        </p:txBody>
      </p:sp>
      <p:sp>
        <p:nvSpPr>
          <p:cNvPr id="6" name="矩形 5">
            <a:extLst>
              <a:ext uri="{FF2B5EF4-FFF2-40B4-BE49-F238E27FC236}">
                <a16:creationId xmlns:a16="http://schemas.microsoft.com/office/drawing/2014/main" id="{EB37ECFA-238E-4B0B-8FEA-C8B72D33FDC4}"/>
              </a:ext>
            </a:extLst>
          </p:cNvPr>
          <p:cNvSpPr/>
          <p:nvPr/>
        </p:nvSpPr>
        <p:spPr>
          <a:xfrm>
            <a:off x="6275388" y="2007476"/>
            <a:ext cx="5567823" cy="4553661"/>
          </a:xfrm>
          <a:prstGeom prst="rect">
            <a:avLst/>
          </a:prstGeom>
          <a:solidFill>
            <a:schemeClr val="bg1"/>
          </a:solidFill>
          <a:ln w="12700">
            <a:solidFill>
              <a:schemeClr val="bg1">
                <a:lumMod val="75000"/>
              </a:schemeClr>
            </a:solidFill>
          </a:ln>
          <a:effectLst>
            <a:outerShdw blurRad="50800" dist="38100" dir="2700000" algn="tl" rotWithShape="0">
              <a:prstClr val="black">
                <a:alpha val="40000"/>
              </a:prstClr>
            </a:outerShdw>
          </a:effectLst>
        </p:spPr>
        <p:txBody>
          <a:bodyPr wrap="square" lIns="180000" rIns="180000" anchor="t" anchorCtr="0">
            <a:noAutofit/>
          </a:bodyPr>
          <a:lstStyle/>
          <a:p>
            <a:pPr lvl="0" indent="457200" algn="just">
              <a:lnSpc>
                <a:spcPct val="150000"/>
              </a:lnSpc>
              <a:defRPr/>
            </a:pPr>
            <a:endParaRPr lang="en-US" altLang="zh-CN" dirty="0" smtClean="0">
              <a:solidFill>
                <a:srgbClr val="44546A"/>
              </a:solidFill>
              <a:latin typeface="+mn-ea"/>
            </a:endParaRPr>
          </a:p>
          <a:p>
            <a:pPr lvl="0" indent="457200" algn="just">
              <a:lnSpc>
                <a:spcPct val="150000"/>
              </a:lnSpc>
              <a:defRPr/>
            </a:pPr>
            <a:r>
              <a:rPr lang="zh-CN" altLang="en-US" dirty="0" smtClean="0">
                <a:solidFill>
                  <a:srgbClr val="C00000"/>
                </a:solidFill>
                <a:latin typeface="+mn-ea"/>
              </a:rPr>
              <a:t>说明：删节内容以</a:t>
            </a:r>
            <a:r>
              <a:rPr lang="zh-CN" altLang="en-US" strike="dblStrike" dirty="0" smtClean="0">
                <a:solidFill>
                  <a:srgbClr val="C00000"/>
                </a:solidFill>
                <a:latin typeface="+mn-ea"/>
              </a:rPr>
              <a:t>双删除线</a:t>
            </a:r>
            <a:r>
              <a:rPr lang="zh-CN" altLang="en-US" dirty="0" smtClean="0">
                <a:solidFill>
                  <a:srgbClr val="C00000"/>
                </a:solidFill>
                <a:latin typeface="+mn-ea"/>
              </a:rPr>
              <a:t>标注</a:t>
            </a:r>
            <a:endParaRPr lang="en-US" altLang="zh-CN" dirty="0" smtClean="0">
              <a:solidFill>
                <a:srgbClr val="C00000"/>
              </a:solidFill>
              <a:latin typeface="+mn-ea"/>
            </a:endParaRPr>
          </a:p>
          <a:p>
            <a:pPr lvl="0" indent="457200" algn="just">
              <a:lnSpc>
                <a:spcPct val="150000"/>
              </a:lnSpc>
              <a:defRPr/>
            </a:pPr>
            <a:endParaRPr lang="en-US" altLang="zh-CN" b="1" dirty="0" smtClean="0">
              <a:solidFill>
                <a:srgbClr val="44546A"/>
              </a:solidFill>
              <a:latin typeface="+mn-ea"/>
            </a:endParaRPr>
          </a:p>
          <a:p>
            <a:pPr lvl="0" indent="457200" algn="just">
              <a:lnSpc>
                <a:spcPct val="150000"/>
              </a:lnSpc>
              <a:defRPr/>
            </a:pPr>
            <a:r>
              <a:rPr lang="zh-CN" altLang="en-US" b="1" dirty="0" smtClean="0">
                <a:solidFill>
                  <a:srgbClr val="44546A"/>
                </a:solidFill>
                <a:latin typeface="+mn-ea"/>
              </a:rPr>
              <a:t>第一条</a:t>
            </a:r>
            <a:r>
              <a:rPr lang="zh-CN" altLang="en-US" dirty="0">
                <a:solidFill>
                  <a:srgbClr val="44546A"/>
                </a:solidFill>
                <a:latin typeface="+mn-ea"/>
              </a:rPr>
              <a:t> </a:t>
            </a:r>
            <a:r>
              <a:rPr lang="zh-CN" altLang="en-US" dirty="0" smtClean="0">
                <a:solidFill>
                  <a:srgbClr val="44546A"/>
                </a:solidFill>
                <a:latin typeface="+mn-ea"/>
              </a:rPr>
              <a:t> 为</a:t>
            </a:r>
            <a:r>
              <a:rPr lang="zh-CN" altLang="en-US" dirty="0">
                <a:solidFill>
                  <a:srgbClr val="44546A"/>
                </a:solidFill>
                <a:latin typeface="+mn-ea"/>
              </a:rPr>
              <a:t>加强</a:t>
            </a:r>
            <a:r>
              <a:rPr lang="zh-CN" altLang="en-US" strike="dblStrike" dirty="0">
                <a:solidFill>
                  <a:srgbClr val="44546A"/>
                </a:solidFill>
                <a:latin typeface="+mn-ea"/>
              </a:rPr>
              <a:t>和改进</a:t>
            </a:r>
            <a:r>
              <a:rPr lang="zh-CN" altLang="en-US" dirty="0">
                <a:solidFill>
                  <a:srgbClr val="44546A"/>
                </a:solidFill>
                <a:latin typeface="+mn-ea"/>
              </a:rPr>
              <a:t>党对普通高等学校</a:t>
            </a:r>
            <a:r>
              <a:rPr lang="en-US" altLang="zh-CN" dirty="0">
                <a:solidFill>
                  <a:srgbClr val="44546A"/>
                </a:solidFill>
                <a:latin typeface="+mn-ea"/>
              </a:rPr>
              <a:t>(</a:t>
            </a:r>
            <a:r>
              <a:rPr lang="zh-CN" altLang="en-US" dirty="0">
                <a:solidFill>
                  <a:srgbClr val="44546A"/>
                </a:solidFill>
                <a:latin typeface="+mn-ea"/>
              </a:rPr>
              <a:t>以下简称高等学校</a:t>
            </a:r>
            <a:r>
              <a:rPr lang="en-US" altLang="zh-CN" dirty="0">
                <a:solidFill>
                  <a:srgbClr val="44546A"/>
                </a:solidFill>
                <a:latin typeface="+mn-ea"/>
              </a:rPr>
              <a:t>)</a:t>
            </a:r>
            <a:r>
              <a:rPr lang="zh-CN" altLang="en-US" dirty="0">
                <a:solidFill>
                  <a:srgbClr val="44546A"/>
                </a:solidFill>
                <a:latin typeface="+mn-ea"/>
              </a:rPr>
              <a:t>的领导，加强和改进高等学校党的建设，办好中国特色社会主义大学，</a:t>
            </a:r>
            <a:r>
              <a:rPr lang="zh-CN" altLang="en-US" strike="dblStrike" dirty="0">
                <a:solidFill>
                  <a:srgbClr val="44546A"/>
                </a:solidFill>
                <a:latin typeface="+mn-ea"/>
              </a:rPr>
              <a:t>为高等教育事业的科学发展提供思想保证、政治保证和组织保证，</a:t>
            </a:r>
            <a:r>
              <a:rPr lang="zh-CN" altLang="en-US" dirty="0">
                <a:solidFill>
                  <a:srgbClr val="44546A"/>
                </a:solidFill>
                <a:latin typeface="+mn-ea"/>
              </a:rPr>
              <a:t>根据</a:t>
            </a:r>
            <a:r>
              <a:rPr lang="en-US" altLang="zh-CN" dirty="0">
                <a:solidFill>
                  <a:srgbClr val="44546A"/>
                </a:solidFill>
                <a:latin typeface="+mn-ea"/>
              </a:rPr>
              <a:t>《</a:t>
            </a:r>
            <a:r>
              <a:rPr lang="zh-CN" altLang="en-US" dirty="0">
                <a:solidFill>
                  <a:srgbClr val="44546A"/>
                </a:solidFill>
                <a:latin typeface="+mn-ea"/>
              </a:rPr>
              <a:t>中国共产党章程</a:t>
            </a:r>
            <a:r>
              <a:rPr lang="en-US" altLang="zh-CN" dirty="0">
                <a:solidFill>
                  <a:srgbClr val="44546A"/>
                </a:solidFill>
                <a:latin typeface="+mn-ea"/>
              </a:rPr>
              <a:t>》</a:t>
            </a:r>
            <a:r>
              <a:rPr lang="zh-CN" altLang="en-US" dirty="0">
                <a:solidFill>
                  <a:srgbClr val="44546A"/>
                </a:solidFill>
                <a:latin typeface="+mn-ea"/>
              </a:rPr>
              <a:t>和有关法律</a:t>
            </a:r>
            <a:r>
              <a:rPr lang="zh-CN" altLang="en-US" strike="dblStrike" dirty="0">
                <a:solidFill>
                  <a:srgbClr val="44546A"/>
                </a:solidFill>
                <a:latin typeface="+mn-ea"/>
              </a:rPr>
              <a:t>法规，结合高等学校实际情况</a:t>
            </a:r>
            <a:r>
              <a:rPr lang="zh-CN" altLang="en-US" dirty="0">
                <a:solidFill>
                  <a:srgbClr val="44546A"/>
                </a:solidFill>
                <a:latin typeface="+mn-ea"/>
              </a:rPr>
              <a:t>，制定本条例。</a:t>
            </a:r>
            <a:endParaRPr lang="en-US" altLang="zh-CN" dirty="0">
              <a:solidFill>
                <a:srgbClr val="44546A"/>
              </a:solidFill>
              <a:latin typeface="+mn-ea"/>
            </a:endParaRPr>
          </a:p>
        </p:txBody>
      </p:sp>
      <p:sp>
        <p:nvSpPr>
          <p:cNvPr id="3" name="文本框 2"/>
          <p:cNvSpPr txBox="1"/>
          <p:nvPr/>
        </p:nvSpPr>
        <p:spPr>
          <a:xfrm>
            <a:off x="348790"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第一章  总  则</a:t>
            </a:r>
          </a:p>
        </p:txBody>
      </p:sp>
      <p:sp>
        <p:nvSpPr>
          <p:cNvPr id="9" name="文本框 8"/>
          <p:cNvSpPr txBox="1"/>
          <p:nvPr/>
        </p:nvSpPr>
        <p:spPr>
          <a:xfrm>
            <a:off x="6281883" y="1540094"/>
            <a:ext cx="5567823" cy="369332"/>
          </a:xfrm>
          <a:prstGeom prst="rect">
            <a:avLst/>
          </a:prstGeom>
          <a:solidFill>
            <a:srgbClr val="C00000"/>
          </a:solidFill>
        </p:spPr>
        <p:txBody>
          <a:bodyPr wrap="square" rtlCol="0">
            <a:spAutoFit/>
          </a:bodyPr>
          <a:lstStyle/>
          <a:p>
            <a:pPr algn="ctr"/>
            <a:r>
              <a:rPr lang="zh-CN" altLang="en-US" b="1" dirty="0">
                <a:solidFill>
                  <a:schemeClr val="bg1"/>
                </a:solidFill>
              </a:rPr>
              <a:t>第一章  总  则</a:t>
            </a:r>
          </a:p>
        </p:txBody>
      </p:sp>
      <p:sp>
        <p:nvSpPr>
          <p:cNvPr id="11" name="矩形 10">
            <a:extLst>
              <a:ext uri="{FF2B5EF4-FFF2-40B4-BE49-F238E27FC236}">
                <a16:creationId xmlns:a16="http://schemas.microsoft.com/office/drawing/2014/main" id="{95BBB88B-591E-4746-8E81-7295960227D7}"/>
              </a:ext>
            </a:extLst>
          </p:cNvPr>
          <p:cNvSpPr/>
          <p:nvPr/>
        </p:nvSpPr>
        <p:spPr>
          <a:xfrm>
            <a:off x="348790" y="1051649"/>
            <a:ext cx="5567823" cy="453457"/>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ea typeface="+mj-ea"/>
              </a:rPr>
              <a:t>2021</a:t>
            </a:r>
            <a:r>
              <a:rPr lang="zh-CN" altLang="en-US" sz="2000" b="1" dirty="0">
                <a:solidFill>
                  <a:srgbClr val="C00000"/>
                </a:solidFill>
                <a:latin typeface="+mj-ea"/>
                <a:ea typeface="+mj-ea"/>
              </a:rPr>
              <a:t>年</a:t>
            </a:r>
            <a:r>
              <a:rPr lang="en-US" altLang="zh-CN" sz="2000" b="1" dirty="0">
                <a:solidFill>
                  <a:srgbClr val="C00000"/>
                </a:solidFill>
                <a:latin typeface="+mj-ea"/>
                <a:ea typeface="+mj-ea"/>
              </a:rPr>
              <a:t>4</a:t>
            </a:r>
            <a:r>
              <a:rPr lang="zh-CN" altLang="en-US" sz="2000" b="1" dirty="0">
                <a:solidFill>
                  <a:srgbClr val="C00000"/>
                </a:solidFill>
                <a:latin typeface="+mj-ea"/>
                <a:ea typeface="+mj-ea"/>
              </a:rPr>
              <a:t>月</a:t>
            </a:r>
            <a:r>
              <a:rPr lang="en-US" altLang="zh-CN" sz="2000" b="1" dirty="0">
                <a:solidFill>
                  <a:srgbClr val="C00000"/>
                </a:solidFill>
                <a:latin typeface="+mj-ea"/>
                <a:ea typeface="+mj-ea"/>
              </a:rPr>
              <a:t>16</a:t>
            </a:r>
            <a:r>
              <a:rPr lang="zh-CN" altLang="en-US" sz="2000" b="1" dirty="0">
                <a:solidFill>
                  <a:srgbClr val="C00000"/>
                </a:solidFill>
                <a:latin typeface="+mj-ea"/>
                <a:ea typeface="+mj-ea"/>
              </a:rPr>
              <a:t>日中共中央发布</a:t>
            </a:r>
          </a:p>
        </p:txBody>
      </p:sp>
      <p:sp>
        <p:nvSpPr>
          <p:cNvPr id="13" name="矩形 12">
            <a:extLst>
              <a:ext uri="{FF2B5EF4-FFF2-40B4-BE49-F238E27FC236}">
                <a16:creationId xmlns:a16="http://schemas.microsoft.com/office/drawing/2014/main" id="{95BBB88B-591E-4746-8E81-7295960227D7}"/>
              </a:ext>
            </a:extLst>
          </p:cNvPr>
          <p:cNvSpPr/>
          <p:nvPr/>
        </p:nvSpPr>
        <p:spPr>
          <a:xfrm>
            <a:off x="6275388" y="1051649"/>
            <a:ext cx="5567823" cy="492443"/>
          </a:xfrm>
          <a:prstGeom prst="rect">
            <a:avLst/>
          </a:prstGeom>
          <a:noFill/>
          <a:ln>
            <a:noFill/>
          </a:ln>
        </p:spPr>
        <p:txBody>
          <a:bodyPr wrap="square">
            <a:spAutoFit/>
          </a:bodyPr>
          <a:lstStyle/>
          <a:p>
            <a:pPr algn="ctr">
              <a:lnSpc>
                <a:spcPct val="130000"/>
              </a:lnSpc>
            </a:pPr>
            <a:r>
              <a:rPr lang="en-US" altLang="zh-CN" sz="2000" b="1" dirty="0">
                <a:solidFill>
                  <a:srgbClr val="C00000"/>
                </a:solidFill>
                <a:latin typeface="+mj-ea"/>
              </a:rPr>
              <a:t>2010</a:t>
            </a:r>
            <a:r>
              <a:rPr lang="zh-CN" altLang="en-US" sz="2000" b="1" dirty="0">
                <a:solidFill>
                  <a:srgbClr val="C00000"/>
                </a:solidFill>
                <a:latin typeface="+mj-ea"/>
              </a:rPr>
              <a:t>年</a:t>
            </a:r>
            <a:r>
              <a:rPr lang="en-US" altLang="zh-CN" sz="2000" b="1" dirty="0">
                <a:solidFill>
                  <a:srgbClr val="C00000"/>
                </a:solidFill>
                <a:latin typeface="+mj-ea"/>
              </a:rPr>
              <a:t>8</a:t>
            </a:r>
            <a:r>
              <a:rPr lang="zh-CN" altLang="en-US" sz="2000" b="1" dirty="0" smtClean="0">
                <a:solidFill>
                  <a:srgbClr val="C00000"/>
                </a:solidFill>
                <a:latin typeface="+mj-ea"/>
              </a:rPr>
              <a:t>月</a:t>
            </a:r>
            <a:r>
              <a:rPr lang="en-US" altLang="zh-CN" sz="2000" b="1" dirty="0" smtClean="0">
                <a:solidFill>
                  <a:srgbClr val="C00000"/>
                </a:solidFill>
                <a:latin typeface="+mj-ea"/>
              </a:rPr>
              <a:t>13</a:t>
            </a:r>
            <a:r>
              <a:rPr lang="zh-CN" altLang="en-US" sz="2000" b="1" dirty="0" smtClean="0">
                <a:solidFill>
                  <a:srgbClr val="C00000"/>
                </a:solidFill>
                <a:latin typeface="+mj-ea"/>
              </a:rPr>
              <a:t>日中共中央发布</a:t>
            </a:r>
            <a:endParaRPr lang="zh-CN" altLang="en-US" sz="2000" b="1" dirty="0">
              <a:solidFill>
                <a:srgbClr val="C00000"/>
              </a:solidFill>
              <a:latin typeface="+mj-ea"/>
            </a:endParaRPr>
          </a:p>
        </p:txBody>
      </p:sp>
    </p:spTree>
    <p:extLst>
      <p:ext uri="{BB962C8B-B14F-4D97-AF65-F5344CB8AC3E}">
        <p14:creationId xmlns:p14="http://schemas.microsoft.com/office/powerpoint/2010/main" val="27080346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arrow&quot;,&quot;Name&quot;:&quot;窄&quot;,&quot;HeaderHeight&quot;:10.0,&quot;FooterHeight&quot;:5.0,&quot;SideMargin&quot;:2.5,&quot;TopMargin&quot;:0.0,&quot;BottomMargin&quot;:0.0,&quot;IntervalMargin&quot;:1.0,&quot;SettingType&quot;:&quot;System&quot;}"/>
</p:tagLst>
</file>

<file path=ppt/theme/theme1.xml><?xml version="1.0" encoding="utf-8"?>
<a:theme xmlns:a="http://schemas.openxmlformats.org/drawingml/2006/main" name="1_OfficePLUS">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SJTU-2019">
      <a:dk1>
        <a:srgbClr val="000000"/>
      </a:dk1>
      <a:lt1>
        <a:srgbClr val="FFFFFF"/>
      </a:lt1>
      <a:dk2>
        <a:srgbClr val="1B1C21"/>
      </a:dk2>
      <a:lt2>
        <a:srgbClr val="DBDBDB"/>
      </a:lt2>
      <a:accent1>
        <a:srgbClr val="C8161E"/>
      </a:accent1>
      <a:accent2>
        <a:srgbClr val="44546A"/>
      </a:accent2>
      <a:accent3>
        <a:srgbClr val="1F4D78"/>
      </a:accent3>
      <a:accent4>
        <a:srgbClr val="ED7D31"/>
      </a:accent4>
      <a:accent5>
        <a:srgbClr val="FFC000"/>
      </a:accent5>
      <a:accent6>
        <a:srgbClr val="A5A5A5"/>
      </a:accent6>
      <a:hlink>
        <a:srgbClr val="196E7D"/>
      </a:hlink>
      <a:folHlink>
        <a:srgbClr val="BEBEBE"/>
      </a:folHlink>
    </a:clrScheme>
    <a:fontScheme name="外宣普适">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1825</TotalTime>
  <Words>11462</Words>
  <Application>Microsoft Office PowerPoint</Application>
  <PresentationFormat>宽屏</PresentationFormat>
  <Paragraphs>742</Paragraphs>
  <Slides>68</Slides>
  <Notes>1</Notes>
  <HiddenSlides>0</HiddenSlides>
  <MMClips>0</MMClips>
  <ScaleCrop>false</ScaleCrop>
  <HeadingPairs>
    <vt:vector size="6" baseType="variant">
      <vt:variant>
        <vt:lpstr>已用的字体</vt:lpstr>
      </vt:variant>
      <vt:variant>
        <vt:i4>9</vt:i4>
      </vt:variant>
      <vt:variant>
        <vt:lpstr>主题</vt:lpstr>
      </vt:variant>
      <vt:variant>
        <vt:i4>3</vt:i4>
      </vt:variant>
      <vt:variant>
        <vt:lpstr>幻灯片标题</vt:lpstr>
      </vt:variant>
      <vt:variant>
        <vt:i4>68</vt:i4>
      </vt:variant>
    </vt:vector>
  </HeadingPairs>
  <TitlesOfParts>
    <vt:vector size="80" baseType="lpstr">
      <vt:lpstr>等线</vt:lpstr>
      <vt:lpstr>宋体</vt:lpstr>
      <vt:lpstr>微软雅黑</vt:lpstr>
      <vt:lpstr>Arial</vt:lpstr>
      <vt:lpstr>Calibri</vt:lpstr>
      <vt:lpstr>Calibri Light</vt:lpstr>
      <vt:lpstr>Century Gothic</vt:lpstr>
      <vt:lpstr>Segoe UI</vt:lpstr>
      <vt:lpstr>Segoe UI Light</vt:lpstr>
      <vt:lpstr>1_OfficePLUS</vt:lpstr>
      <vt:lpstr>1_Office 主题​​</vt:lpstr>
      <vt:lpstr>自定义设计方案</vt:lpstr>
      <vt:lpstr>《中国共产党普通高等学校基层组织工作条例》 专题学习</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江淼</cp:lastModifiedBy>
  <cp:revision>916</cp:revision>
  <cp:lastPrinted>2021-01-11T11:54:00Z</cp:lastPrinted>
  <dcterms:created xsi:type="dcterms:W3CDTF">2019-01-23T14:14:00Z</dcterms:created>
  <dcterms:modified xsi:type="dcterms:W3CDTF">2021-05-06T08:48:40Z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Nuaxnuy@DESKTOP-GLORKB7</vt:lpwstr>
  </property>
  <property fmtid="{D5CDD505-2E9C-101B-9397-08002B2CF9AE}" pid="5" name="MSIP_Label_f42aa342-8706-4288-bd11-ebb85995028c_SetDate">
    <vt:lpwstr>2019-04-13T04:31:50.2944312Z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ActionId">
    <vt:lpwstr>7b149082-93e1-4519-a220-b561cf239821</vt:lpwstr>
  </property>
  <property fmtid="{D5CDD505-2E9C-101B-9397-08002B2CF9AE}" pid="9" name="MSIP_Label_f42aa342-8706-4288-bd11-ebb85995028c_Extended_MSFT_Method">
    <vt:lpwstr>Automatic</vt:lpwstr>
  </property>
  <property fmtid="{D5CDD505-2E9C-101B-9397-08002B2CF9AE}" pid="10" name="Sensitivity">
    <vt:lpwstr>General</vt:lpwstr>
  </property>
  <property fmtid="{D5CDD505-2E9C-101B-9397-08002B2CF9AE}" pid="11" name="KSOProductBuildVer">
    <vt:lpwstr>2052-11.1.0.10314</vt:lpwstr>
  </property>
</Properties>
</file>